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1" r:id="rId2"/>
    <p:sldId id="258" r:id="rId3"/>
    <p:sldId id="260" r:id="rId4"/>
    <p:sldId id="283" r:id="rId5"/>
    <p:sldId id="284" r:id="rId6"/>
    <p:sldId id="285" r:id="rId7"/>
    <p:sldId id="286" r:id="rId8"/>
    <p:sldId id="287" r:id="rId9"/>
    <p:sldId id="288" r:id="rId10"/>
    <p:sldId id="289" r:id="rId11"/>
    <p:sldId id="290" r:id="rId12"/>
    <p:sldId id="291" r:id="rId13"/>
    <p:sldId id="292" r:id="rId14"/>
    <p:sldId id="293" r:id="rId15"/>
    <p:sldId id="295" r:id="rId16"/>
    <p:sldId id="294" r:id="rId17"/>
    <p:sldId id="296" r:id="rId18"/>
    <p:sldId id="297" r:id="rId19"/>
    <p:sldId id="298" r:id="rId20"/>
    <p:sldId id="299" r:id="rId21"/>
    <p:sldId id="300" r:id="rId22"/>
    <p:sldId id="302" r:id="rId23"/>
    <p:sldId id="303" r:id="rId24"/>
    <p:sldId id="304" r:id="rId25"/>
    <p:sldId id="305" r:id="rId26"/>
    <p:sldId id="306" r:id="rId27"/>
    <p:sldId id="278"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9pPr>
  </p:defaultTextStyle>
  <p:extLst>
    <p:ext uri="{521415D9-36F7-43E2-AB2F-B90AF26B5E84}">
      <p14:sectionLst xmlns:p14="http://schemas.microsoft.com/office/powerpoint/2010/main">
        <p14:section name="默认节" id="{5CAD0BAC-609C-4F3D-8B9E-FA59A2AC7DA1}">
          <p14:sldIdLst>
            <p14:sldId id="281"/>
            <p14:sldId id="258"/>
            <p14:sldId id="260"/>
            <p14:sldId id="283"/>
            <p14:sldId id="284"/>
            <p14:sldId id="285"/>
            <p14:sldId id="286"/>
            <p14:sldId id="287"/>
            <p14:sldId id="288"/>
            <p14:sldId id="289"/>
            <p14:sldId id="290"/>
            <p14:sldId id="291"/>
            <p14:sldId id="292"/>
            <p14:sldId id="293"/>
            <p14:sldId id="295"/>
            <p14:sldId id="294"/>
            <p14:sldId id="296"/>
            <p14:sldId id="297"/>
            <p14:sldId id="298"/>
            <p14:sldId id="299"/>
            <p14:sldId id="300"/>
            <p14:sldId id="302"/>
            <p14:sldId id="303"/>
            <p14:sldId id="304"/>
            <p14:sldId id="305"/>
            <p14:sldId id="306"/>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AE7"/>
          </a:solidFill>
        </a:fill>
      </a:tcStyle>
    </a:wholeTbl>
    <a:band2H>
      <a:tcTxStyle/>
      <a:tcStyle>
        <a:tcBdr/>
        <a:fill>
          <a:solidFill>
            <a:srgbClr val="E6F5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F3D1"/>
          </a:solidFill>
        </a:fill>
      </a:tcStyle>
    </a:wholeTbl>
    <a:band2H>
      <a:tcTxStyle/>
      <a:tcStyle>
        <a:tcBdr/>
        <a:fill>
          <a:solidFill>
            <a:srgbClr val="F2F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CFD1"/>
          </a:solidFill>
        </a:fill>
      </a:tcStyle>
    </a:wholeTbl>
    <a:band2H>
      <a:tcTxStyle/>
      <a:tcStyle>
        <a:tcBdr/>
        <a:fill>
          <a:solidFill>
            <a:srgbClr val="FCE8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47" autoAdjust="0"/>
    <p:restoredTop sz="96349" autoAdjust="0"/>
  </p:normalViewPr>
  <p:slideViewPr>
    <p:cSldViewPr snapToGrid="0" snapToObjects="1">
      <p:cViewPr>
        <p:scale>
          <a:sx n="70" d="100"/>
          <a:sy n="70" d="100"/>
        </p:scale>
        <p:origin x="-354" y="9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n-lt"/>
        <a:ea typeface="+mn-ea"/>
        <a:cs typeface="+mn-cs"/>
        <a:sym typeface="Century Gothic"/>
      </a:defRPr>
    </a:lvl1pPr>
    <a:lvl2pPr indent="228600" defTabSz="457200" latinLnBrk="0">
      <a:defRPr sz="1200">
        <a:solidFill>
          <a:srgbClr val="FFFFFF"/>
        </a:solidFill>
        <a:latin typeface="+mn-lt"/>
        <a:ea typeface="+mn-ea"/>
        <a:cs typeface="+mn-cs"/>
        <a:sym typeface="Century Gothic"/>
      </a:defRPr>
    </a:lvl2pPr>
    <a:lvl3pPr indent="457200" defTabSz="457200" latinLnBrk="0">
      <a:defRPr sz="1200">
        <a:solidFill>
          <a:srgbClr val="FFFFFF"/>
        </a:solidFill>
        <a:latin typeface="+mn-lt"/>
        <a:ea typeface="+mn-ea"/>
        <a:cs typeface="+mn-cs"/>
        <a:sym typeface="Century Gothic"/>
      </a:defRPr>
    </a:lvl3pPr>
    <a:lvl4pPr indent="685800" defTabSz="457200" latinLnBrk="0">
      <a:defRPr sz="1200">
        <a:solidFill>
          <a:srgbClr val="FFFFFF"/>
        </a:solidFill>
        <a:latin typeface="+mn-lt"/>
        <a:ea typeface="+mn-ea"/>
        <a:cs typeface="+mn-cs"/>
        <a:sym typeface="Century Gothic"/>
      </a:defRPr>
    </a:lvl4pPr>
    <a:lvl5pPr indent="914400" defTabSz="457200" latinLnBrk="0">
      <a:defRPr sz="1200">
        <a:solidFill>
          <a:srgbClr val="FFFFFF"/>
        </a:solidFill>
        <a:latin typeface="+mn-lt"/>
        <a:ea typeface="+mn-ea"/>
        <a:cs typeface="+mn-cs"/>
        <a:sym typeface="Century Gothic"/>
      </a:defRPr>
    </a:lvl5pPr>
    <a:lvl6pPr indent="1143000" defTabSz="457200" latinLnBrk="0">
      <a:defRPr sz="1200">
        <a:solidFill>
          <a:srgbClr val="FFFFFF"/>
        </a:solidFill>
        <a:latin typeface="+mn-lt"/>
        <a:ea typeface="+mn-ea"/>
        <a:cs typeface="+mn-cs"/>
        <a:sym typeface="Century Gothic"/>
      </a:defRPr>
    </a:lvl6pPr>
    <a:lvl7pPr indent="1371600" defTabSz="457200" latinLnBrk="0">
      <a:defRPr sz="1200">
        <a:solidFill>
          <a:srgbClr val="FFFFFF"/>
        </a:solidFill>
        <a:latin typeface="+mn-lt"/>
        <a:ea typeface="+mn-ea"/>
        <a:cs typeface="+mn-cs"/>
        <a:sym typeface="Century Gothic"/>
      </a:defRPr>
    </a:lvl7pPr>
    <a:lvl8pPr indent="1600200" defTabSz="457200" latinLnBrk="0">
      <a:defRPr sz="1200">
        <a:solidFill>
          <a:srgbClr val="FFFFFF"/>
        </a:solidFill>
        <a:latin typeface="+mn-lt"/>
        <a:ea typeface="+mn-ea"/>
        <a:cs typeface="+mn-cs"/>
        <a:sym typeface="Century Gothic"/>
      </a:defRPr>
    </a:lvl8pPr>
    <a:lvl9pPr indent="1828800" defTabSz="457200" latinLnBrk="0">
      <a:defRPr sz="1200">
        <a:solidFill>
          <a:srgbClr val="FFFFFF"/>
        </a:solidFill>
        <a:latin typeface="+mn-lt"/>
        <a:ea typeface="+mn-ea"/>
        <a:cs typeface="+mn-cs"/>
        <a:sym typeface="Century Gothic"/>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
        <p:nvSpPr>
          <p:cNvPr id="15" name="幻灯片编号"/>
          <p:cNvSpPr txBox="1">
            <a:spLocks noGrp="1"/>
          </p:cNvSpPr>
          <p:nvPr>
            <p:ph type="sldNum" sz="quarter" idx="2"/>
          </p:nvPr>
        </p:nvSpPr>
        <p:spPr>
          <a:xfrm>
            <a:off x="11424652" y="6080087"/>
            <a:ext cx="315835" cy="326401"/>
          </a:xfrm>
          <a:prstGeom prst="rect">
            <a:avLst/>
          </a:prstGeom>
        </p:spPr>
        <p:txBody>
          <a:bodyPr/>
          <a:lstStyle/>
          <a:p>
            <a:fld id="{86CB4B4D-7CA3-9044-876B-883B54F8677D}" type="slidenum">
              <a:t>‹#›</a:t>
            </a:fld>
            <a:endParaRPr/>
          </a:p>
        </p:txBody>
      </p:sp>
      <p:sp>
        <p:nvSpPr>
          <p:cNvPr id="22" name="Rectangle 7">
            <a:extLst>
              <a:ext uri="{FF2B5EF4-FFF2-40B4-BE49-F238E27FC236}">
                <a16:creationId xmlns:a16="http://schemas.microsoft.com/office/drawing/2014/main" id="{EA7DFF28-3CBD-49FC-9F2C-B473367A78D3}"/>
              </a:ext>
            </a:extLst>
          </p:cNvPr>
          <p:cNvSpPr/>
          <p:nvPr userDrawn="1"/>
        </p:nvSpPr>
        <p:spPr>
          <a:xfrm>
            <a:off x="0" y="0"/>
            <a:ext cx="12192000"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grpSp>
        <p:nvGrpSpPr>
          <p:cNvPr id="6" name="Group 12">
            <a:extLst>
              <a:ext uri="{FF2B5EF4-FFF2-40B4-BE49-F238E27FC236}">
                <a16:creationId xmlns:a16="http://schemas.microsoft.com/office/drawing/2014/main" id="{A64D82D9-3A45-44E0-8AB4-43D520A74713}"/>
              </a:ext>
            </a:extLst>
          </p:cNvPr>
          <p:cNvGrpSpPr/>
          <p:nvPr userDrawn="1"/>
        </p:nvGrpSpPr>
        <p:grpSpPr>
          <a:xfrm>
            <a:off x="8939031" y="-32431"/>
            <a:ext cx="3145240" cy="2130695"/>
            <a:chOff x="0" y="0"/>
            <a:chExt cx="3145239" cy="2130693"/>
          </a:xfrm>
        </p:grpSpPr>
        <p:pic>
          <p:nvPicPr>
            <p:cNvPr id="7" name="Picture 13" descr="Picture 13">
              <a:extLst>
                <a:ext uri="{FF2B5EF4-FFF2-40B4-BE49-F238E27FC236}">
                  <a16:creationId xmlns:a16="http://schemas.microsoft.com/office/drawing/2014/main" id="{30015B96-026F-4298-9334-224F4D3AF18D}"/>
                </a:ext>
              </a:extLst>
            </p:cNvPr>
            <p:cNvPicPr>
              <a:picLocks noChangeAspect="1"/>
            </p:cNvPicPr>
            <p:nvPr/>
          </p:nvPicPr>
          <p:blipFill>
            <a:blip r:embed="rId2"/>
            <a:stretch>
              <a:fillRect/>
            </a:stretch>
          </p:blipFill>
          <p:spPr>
            <a:xfrm>
              <a:off x="0" y="0"/>
              <a:ext cx="2130694" cy="2130694"/>
            </a:xfrm>
            <a:prstGeom prst="rect">
              <a:avLst/>
            </a:prstGeom>
            <a:ln w="12700" cap="flat">
              <a:noFill/>
              <a:miter lim="400000"/>
            </a:ln>
            <a:effectLst/>
          </p:spPr>
        </p:pic>
        <p:sp>
          <p:nvSpPr>
            <p:cNvPr id="8" name="TextBox 14">
              <a:extLst>
                <a:ext uri="{FF2B5EF4-FFF2-40B4-BE49-F238E27FC236}">
                  <a16:creationId xmlns:a16="http://schemas.microsoft.com/office/drawing/2014/main" id="{310B41B4-F33E-4F0C-B846-4A6DD80BD19E}"/>
                </a:ext>
              </a:extLst>
            </p:cNvPr>
            <p:cNvSpPr txBox="1"/>
            <p:nvPr/>
          </p:nvSpPr>
          <p:spPr>
            <a:xfrm>
              <a:off x="1594954" y="742179"/>
              <a:ext cx="1550286" cy="726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rPr dirty="0" err="1"/>
                <a:t>学院</a:t>
              </a:r>
              <a:endParaRPr dirty="0"/>
            </a:p>
          </p:txBody>
        </p:sp>
      </p:grpSp>
      <p:sp>
        <p:nvSpPr>
          <p:cNvPr id="24" name="Freeform: Shape 9">
            <a:extLst>
              <a:ext uri="{FF2B5EF4-FFF2-40B4-BE49-F238E27FC236}">
                <a16:creationId xmlns:a16="http://schemas.microsoft.com/office/drawing/2014/main" id="{DCAD4737-D407-4907-A2A1-DC91DEBFE238}"/>
              </a:ext>
            </a:extLst>
          </p:cNvPr>
          <p:cNvSpPr/>
          <p:nvPr userDrawn="1"/>
        </p:nvSpPr>
        <p:spPr>
          <a:xfrm rot="16200000">
            <a:off x="-650724" y="650723"/>
            <a:ext cx="6858001" cy="5556553"/>
          </a:xfrm>
          <a:custGeom>
            <a:avLst/>
            <a:gdLst/>
            <a:ahLst/>
            <a:cxnLst>
              <a:cxn ang="0">
                <a:pos x="wd2" y="hd2"/>
              </a:cxn>
              <a:cxn ang="5400000">
                <a:pos x="wd2" y="hd2"/>
              </a:cxn>
              <a:cxn ang="10800000">
                <a:pos x="wd2" y="hd2"/>
              </a:cxn>
              <a:cxn ang="16200000">
                <a:pos x="wd2" y="hd2"/>
              </a:cxn>
            </a:cxnLst>
            <a:rect l="0" t="0" r="r" b="b"/>
            <a:pathLst>
              <a:path w="21600" h="21600" extrusionOk="0">
                <a:moveTo>
                  <a:pt x="21600" y="13394"/>
                </a:moveTo>
                <a:lnTo>
                  <a:pt x="12061" y="21121"/>
                </a:lnTo>
                <a:lnTo>
                  <a:pt x="12055" y="21127"/>
                </a:lnTo>
                <a:lnTo>
                  <a:pt x="12046" y="21133"/>
                </a:lnTo>
                <a:lnTo>
                  <a:pt x="11964" y="21199"/>
                </a:lnTo>
                <a:lnTo>
                  <a:pt x="11921" y="21216"/>
                </a:lnTo>
                <a:lnTo>
                  <a:pt x="11674" y="21382"/>
                </a:lnTo>
                <a:cubicBezTo>
                  <a:pt x="11405" y="21522"/>
                  <a:pt x="11110" y="21600"/>
                  <a:pt x="10800" y="21600"/>
                </a:cubicBezTo>
                <a:cubicBezTo>
                  <a:pt x="10490" y="21600"/>
                  <a:pt x="10195" y="21522"/>
                  <a:pt x="9926" y="21382"/>
                </a:cubicBezTo>
                <a:lnTo>
                  <a:pt x="9679" y="21216"/>
                </a:lnTo>
                <a:lnTo>
                  <a:pt x="9636" y="21199"/>
                </a:lnTo>
                <a:lnTo>
                  <a:pt x="9554" y="21133"/>
                </a:lnTo>
                <a:lnTo>
                  <a:pt x="9545" y="21127"/>
                </a:lnTo>
                <a:lnTo>
                  <a:pt x="9539" y="21121"/>
                </a:lnTo>
                <a:lnTo>
                  <a:pt x="0" y="13394"/>
                </a:lnTo>
                <a:close/>
                <a:moveTo>
                  <a:pt x="21600" y="0"/>
                </a:moveTo>
                <a:lnTo>
                  <a:pt x="21600" y="13394"/>
                </a:lnTo>
                <a:lnTo>
                  <a:pt x="0" y="13394"/>
                </a:lnTo>
                <a:lnTo>
                  <a:pt x="0" y="0"/>
                </a:lnTo>
                <a:close/>
              </a:path>
            </a:pathLst>
          </a:custGeom>
          <a:solidFill>
            <a:srgbClr val="212121"/>
          </a:solidFill>
          <a:ln w="12700">
            <a:miter lim="400000"/>
          </a:ln>
        </p:spPr>
        <p:txBody>
          <a:bodyPr lIns="45719" rIns="45719"/>
          <a:lstStyle/>
          <a:p>
            <a:pPr>
              <a:defRPr>
                <a:solidFill>
                  <a:srgbClr val="FFFFFF"/>
                </a:solidFill>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带描述的全景图片">
    <p:spTree>
      <p:nvGrpSpPr>
        <p:cNvPr id="1" name=""/>
        <p:cNvGrpSpPr/>
        <p:nvPr/>
      </p:nvGrpSpPr>
      <p:grpSpPr>
        <a:xfrm>
          <a:off x="0" y="0"/>
          <a:ext cx="0" cy="0"/>
          <a:chOff x="0" y="0"/>
          <a:chExt cx="0" cy="0"/>
        </a:xfrm>
      </p:grpSpPr>
      <p:sp>
        <p:nvSpPr>
          <p:cNvPr id="105" name="标题文本"/>
          <p:cNvSpPr txBox="1">
            <a:spLocks noGrp="1"/>
          </p:cNvSpPr>
          <p:nvPr>
            <p:ph type="title"/>
          </p:nvPr>
        </p:nvSpPr>
        <p:spPr>
          <a:xfrm>
            <a:off x="809999" y="4800600"/>
            <a:ext cx="10561420" cy="566738"/>
          </a:xfrm>
          <a:prstGeom prst="rect">
            <a:avLst/>
          </a:prstGeom>
        </p:spPr>
        <p:txBody>
          <a:bodyPr/>
          <a:lstStyle>
            <a:lvl1pPr>
              <a:defRPr sz="2400" b="0"/>
            </a:lvl1pPr>
          </a:lstStyle>
          <a:p>
            <a:r>
              <a:rPr lang="zh-CN" altLang="en-US"/>
              <a:t>单击此处编辑母版标题样式</a:t>
            </a:r>
            <a:endParaRPr/>
          </a:p>
        </p:txBody>
      </p:sp>
      <p:sp>
        <p:nvSpPr>
          <p:cNvPr id="106" name="Picture Placeholder 14"/>
          <p:cNvSpPr>
            <a:spLocks noGrp="1"/>
          </p:cNvSpPr>
          <p:nvPr>
            <p:ph type="pic" idx="13"/>
          </p:nvPr>
        </p:nvSpPr>
        <p:spPr>
          <a:xfrm>
            <a:off x="0" y="-1"/>
            <a:ext cx="12192001" cy="4800601"/>
          </a:xfrm>
          <a:prstGeom prst="rect">
            <a:avLst/>
          </a:prstGeom>
          <a:ln w="9525" cap="rnd">
            <a:solidFill>
              <a:srgbClr val="636363"/>
            </a:solidFill>
            <a:round/>
          </a:ln>
          <a:effectLst/>
        </p:spPr>
        <p:txBody>
          <a:bodyPr lIns="91439" rIns="91439" anchor="t">
            <a:noAutofit/>
          </a:bodyPr>
          <a:lstStyle/>
          <a:p>
            <a:r>
              <a:rPr lang="zh-CN" altLang="en-US"/>
              <a:t>单击图标添加图片</a:t>
            </a:r>
            <a:endParaRPr/>
          </a:p>
        </p:txBody>
      </p:sp>
      <p:sp>
        <p:nvSpPr>
          <p:cNvPr id="107" name="正文级别 1…"/>
          <p:cNvSpPr txBox="1">
            <a:spLocks noGrp="1"/>
          </p:cNvSpPr>
          <p:nvPr>
            <p:ph type="body" sz="quarter" idx="1"/>
          </p:nvPr>
        </p:nvSpPr>
        <p:spPr>
          <a:xfrm>
            <a:off x="809999" y="5367337"/>
            <a:ext cx="10561420" cy="493713"/>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带描述的引言">
    <p:spTree>
      <p:nvGrpSpPr>
        <p:cNvPr id="1" name=""/>
        <p:cNvGrpSpPr/>
        <p:nvPr/>
      </p:nvGrpSpPr>
      <p:grpSpPr>
        <a:xfrm>
          <a:off x="0" y="0"/>
          <a:ext cx="0" cy="0"/>
          <a:chOff x="0" y="0"/>
          <a:chExt cx="0" cy="0"/>
        </a:xfrm>
      </p:grpSpPr>
      <p:sp>
        <p:nvSpPr>
          <p:cNvPr id="115" name="Freeform 6"/>
          <p:cNvSpPr/>
          <p:nvPr/>
        </p:nvSpPr>
        <p:spPr>
          <a:xfrm>
            <a:off x="631696" y="1081456"/>
            <a:ext cx="6332418" cy="3239188"/>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116" name="标题文本"/>
          <p:cNvSpPr txBox="1">
            <a:spLocks noGrp="1"/>
          </p:cNvSpPr>
          <p:nvPr>
            <p:ph type="title"/>
          </p:nvPr>
        </p:nvSpPr>
        <p:spPr>
          <a:xfrm>
            <a:off x="850984" y="1238502"/>
            <a:ext cx="5893841" cy="2645912"/>
          </a:xfrm>
          <a:prstGeom prst="rect">
            <a:avLst/>
          </a:prstGeom>
        </p:spPr>
        <p:txBody>
          <a:bodyPr/>
          <a:lstStyle>
            <a:lvl1pPr>
              <a:defRPr sz="4200"/>
            </a:lvl1pPr>
          </a:lstStyle>
          <a:p>
            <a:r>
              <a:rPr lang="zh-CN" altLang="en-US" dirty="0"/>
              <a:t>单击此处编辑母版标题样式</a:t>
            </a:r>
            <a:endParaRPr dirty="0"/>
          </a:p>
        </p:txBody>
      </p:sp>
      <p:sp>
        <p:nvSpPr>
          <p:cNvPr id="117" name="正文级别 1…"/>
          <p:cNvSpPr txBox="1">
            <a:spLocks noGrp="1"/>
          </p:cNvSpPr>
          <p:nvPr>
            <p:ph type="body" sz="quarter" idx="1"/>
          </p:nvPr>
        </p:nvSpPr>
        <p:spPr>
          <a:xfrm>
            <a:off x="853189" y="4443679"/>
            <a:ext cx="5891638" cy="713242"/>
          </a:xfrm>
          <a:prstGeom prst="rect">
            <a:avLst/>
          </a:prstGeom>
        </p:spPr>
        <p:txBody>
          <a:bodyPr anchor="t"/>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118" name="Text Placeholder 5"/>
          <p:cNvSpPr>
            <a:spLocks noGrp="1"/>
          </p:cNvSpPr>
          <p:nvPr>
            <p:ph type="body" sz="quarter" idx="13"/>
          </p:nvPr>
        </p:nvSpPr>
        <p:spPr>
          <a:xfrm>
            <a:off x="7574642" y="1081455"/>
            <a:ext cx="3810002" cy="4075467"/>
          </a:xfrm>
          <a:prstGeom prst="rect">
            <a:avLst/>
          </a:prstGeom>
        </p:spPr>
        <p:txBody>
          <a:bodyPr anchor="t"/>
          <a:lstStyle/>
          <a:p>
            <a:pPr marL="0" lvl="0" indent="0">
              <a:buClrTx/>
              <a:buSzTx/>
              <a:buNone/>
            </a:pPr>
            <a:r>
              <a:rPr lang="zh-CN" altLang="en-US"/>
              <a:t>编辑母版文本样式</a:t>
            </a:r>
          </a:p>
        </p:txBody>
      </p:sp>
      <p:sp>
        <p:nvSpPr>
          <p:cNvPr id="11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名片">
    <p:spTree>
      <p:nvGrpSpPr>
        <p:cNvPr id="1" name=""/>
        <p:cNvGrpSpPr/>
        <p:nvPr/>
      </p:nvGrpSpPr>
      <p:grpSpPr>
        <a:xfrm>
          <a:off x="0" y="0"/>
          <a:ext cx="0" cy="0"/>
          <a:chOff x="0" y="0"/>
          <a:chExt cx="0" cy="0"/>
        </a:xfrm>
      </p:grpSpPr>
      <p:sp>
        <p:nvSpPr>
          <p:cNvPr id="126" name="Freeform 6"/>
          <p:cNvSpPr/>
          <p:nvPr/>
        </p:nvSpPr>
        <p:spPr>
          <a:xfrm>
            <a:off x="1140883" y="2286585"/>
            <a:ext cx="4895117" cy="2503973"/>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127" name="标题文本"/>
          <p:cNvSpPr txBox="1">
            <a:spLocks noGrp="1"/>
          </p:cNvSpPr>
          <p:nvPr>
            <p:ph type="title"/>
          </p:nvPr>
        </p:nvSpPr>
        <p:spPr>
          <a:xfrm>
            <a:off x="1357088" y="2435956"/>
            <a:ext cx="4382522" cy="2007791"/>
          </a:xfrm>
          <a:prstGeom prst="rect">
            <a:avLst/>
          </a:prstGeom>
        </p:spPr>
        <p:txBody>
          <a:bodyPr/>
          <a:lstStyle>
            <a:lvl1pPr>
              <a:defRPr sz="3200"/>
            </a:lvl1pPr>
          </a:lstStyle>
          <a:p>
            <a:r>
              <a:rPr lang="zh-CN" altLang="en-US"/>
              <a:t>单击此处编辑母版标题样式</a:t>
            </a:r>
            <a:endParaRPr/>
          </a:p>
        </p:txBody>
      </p:sp>
      <p:sp>
        <p:nvSpPr>
          <p:cNvPr id="128" name="正文级别 1…"/>
          <p:cNvSpPr txBox="1">
            <a:spLocks noGrp="1"/>
          </p:cNvSpPr>
          <p:nvPr>
            <p:ph type="body" sz="quarter" idx="1"/>
          </p:nvPr>
        </p:nvSpPr>
        <p:spPr>
          <a:xfrm>
            <a:off x="6155999" y="2286000"/>
            <a:ext cx="4880301" cy="2295525"/>
          </a:xfrm>
          <a:prstGeom prst="rect">
            <a:avLst/>
          </a:prstGeom>
        </p:spPr>
        <p:txBody>
          <a:bodyPr anchor="t"/>
          <a:lstStyle>
            <a:lvl1pPr marL="0" indent="0">
              <a:buClrTx/>
              <a:buSzTx/>
              <a:buNone/>
            </a:lvl1pPr>
            <a:lvl2pPr>
              <a:buClrTx/>
            </a:lvl2pPr>
            <a:lvl3pPr>
              <a:buClrTx/>
            </a:lvl3pPr>
            <a:lvl4pPr>
              <a:buClrTx/>
            </a:lvl4pPr>
            <a:lvl5pPr>
              <a:buClrTx/>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12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36" name="标题文本"/>
          <p:cNvSpPr txBox="1">
            <a:spLocks noGrp="1"/>
          </p:cNvSpPr>
          <p:nvPr>
            <p:ph type="title"/>
          </p:nvPr>
        </p:nvSpPr>
        <p:spPr>
          <a:prstGeom prst="rect">
            <a:avLst/>
          </a:prstGeom>
        </p:spPr>
        <p:txBody>
          <a:bodyPr/>
          <a:lstStyle>
            <a:lvl1pPr>
              <a:defRPr>
                <a:latin typeface="+mj-lt"/>
              </a:defRPr>
            </a:lvl1pPr>
          </a:lstStyle>
          <a:p>
            <a:r>
              <a:rPr lang="zh-CN" altLang="en-US" dirty="0"/>
              <a:t>单击此处编辑母版标题样式</a:t>
            </a:r>
            <a:endParaRPr dirty="0"/>
          </a:p>
        </p:txBody>
      </p:sp>
      <p:sp>
        <p:nvSpPr>
          <p:cNvPr id="137" name="正文级别 1…"/>
          <p:cNvSpPr txBox="1">
            <a:spLocks noGrp="1"/>
          </p:cNvSpPr>
          <p:nvPr>
            <p:ph type="body" idx="1"/>
          </p:nvPr>
        </p:nvSpPr>
        <p:spPr>
          <a:xfrm>
            <a:off x="809999" y="2184400"/>
            <a:ext cx="10563286" cy="3674399"/>
          </a:xfrm>
          <a:prstGeom prst="rect">
            <a:avLst/>
          </a:prstGeom>
        </p:spPr>
        <p:txBody>
          <a:bodyPr anchor="t"/>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1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竖排标题与文本">
    <p:spTree>
      <p:nvGrpSpPr>
        <p:cNvPr id="1" name=""/>
        <p:cNvGrpSpPr/>
        <p:nvPr/>
      </p:nvGrpSpPr>
      <p:grpSpPr>
        <a:xfrm>
          <a:off x="0" y="0"/>
          <a:ext cx="0" cy="0"/>
          <a:chOff x="0" y="0"/>
          <a:chExt cx="0" cy="0"/>
        </a:xfrm>
      </p:grpSpPr>
      <p:sp>
        <p:nvSpPr>
          <p:cNvPr id="145" name="Freeform 6"/>
          <p:cNvSpPr/>
          <p:nvPr/>
        </p:nvSpPr>
        <p:spPr>
          <a:xfrm>
            <a:off x="7669651" y="446088"/>
            <a:ext cx="4522350" cy="5414964"/>
          </a:xfrm>
          <a:custGeom>
            <a:avLst/>
            <a:gdLst/>
            <a:ahLst/>
            <a:cxnLst>
              <a:cxn ang="0">
                <a:pos x="wd2" y="hd2"/>
              </a:cxn>
              <a:cxn ang="5400000">
                <a:pos x="wd2" y="hd2"/>
              </a:cxn>
              <a:cxn ang="10800000">
                <a:pos x="wd2" y="hd2"/>
              </a:cxn>
              <a:cxn ang="16200000">
                <a:pos x="wd2" y="hd2"/>
              </a:cxn>
            </a:cxnLst>
            <a:rect l="0" t="0" r="r" b="b"/>
            <a:pathLst>
              <a:path w="21600" h="21600" extrusionOk="0">
                <a:moveTo>
                  <a:pt x="1373" y="0"/>
                </a:moveTo>
                <a:lnTo>
                  <a:pt x="1373" y="5985"/>
                </a:lnTo>
                <a:lnTo>
                  <a:pt x="60" y="6860"/>
                </a:lnTo>
                <a:lnTo>
                  <a:pt x="23" y="6910"/>
                </a:lnTo>
                <a:lnTo>
                  <a:pt x="0" y="6935"/>
                </a:lnTo>
                <a:lnTo>
                  <a:pt x="0" y="6995"/>
                </a:lnTo>
                <a:lnTo>
                  <a:pt x="23" y="7020"/>
                </a:lnTo>
                <a:lnTo>
                  <a:pt x="60" y="7070"/>
                </a:lnTo>
                <a:lnTo>
                  <a:pt x="1373" y="7945"/>
                </a:lnTo>
                <a:lnTo>
                  <a:pt x="1373" y="21600"/>
                </a:lnTo>
                <a:lnTo>
                  <a:pt x="21600" y="21600"/>
                </a:lnTo>
                <a:lnTo>
                  <a:pt x="21600" y="0"/>
                </a:lnTo>
                <a:lnTo>
                  <a:pt x="1373"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146" name="标题文本"/>
          <p:cNvSpPr txBox="1">
            <a:spLocks noGrp="1"/>
          </p:cNvSpPr>
          <p:nvPr>
            <p:ph type="title"/>
          </p:nvPr>
        </p:nvSpPr>
        <p:spPr>
          <a:xfrm>
            <a:off x="8183540" y="586171"/>
            <a:ext cx="2494791" cy="5134798"/>
          </a:xfrm>
          <a:prstGeom prst="rect">
            <a:avLst/>
          </a:prstGeom>
        </p:spPr>
        <p:txBody>
          <a:bodyPr/>
          <a:lstStyle/>
          <a:p>
            <a:r>
              <a:rPr lang="zh-CN" altLang="en-US"/>
              <a:t>单击此处编辑母版标题样式</a:t>
            </a:r>
            <a:endParaRPr/>
          </a:p>
        </p:txBody>
      </p:sp>
      <p:sp>
        <p:nvSpPr>
          <p:cNvPr id="147" name="正文级别 1…"/>
          <p:cNvSpPr txBox="1">
            <a:spLocks noGrp="1"/>
          </p:cNvSpPr>
          <p:nvPr>
            <p:ph type="body" idx="1"/>
          </p:nvPr>
        </p:nvSpPr>
        <p:spPr>
          <a:xfrm>
            <a:off x="810000" y="446089"/>
            <a:ext cx="6611541" cy="5414963"/>
          </a:xfrm>
          <a:prstGeom prst="rect">
            <a:avLst/>
          </a:prstGeom>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1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2" name="标题文本"/>
          <p:cNvSpPr txBox="1">
            <a:spLocks noGrp="1"/>
          </p:cNvSpPr>
          <p:nvPr>
            <p:ph type="title"/>
          </p:nvPr>
        </p:nvSpPr>
        <p:spPr>
          <a:prstGeom prst="rect">
            <a:avLst/>
          </a:prstGeom>
        </p:spPr>
        <p:txBody>
          <a:bodyPr>
            <a:normAutofit/>
          </a:bodyPr>
          <a:lstStyle>
            <a:lvl1pPr>
              <a:defRPr sz="4000">
                <a:latin typeface="+mj-lt"/>
              </a:defRPr>
            </a:lvl1pPr>
          </a:lstStyle>
          <a:p>
            <a:r>
              <a:rPr lang="zh-CN" altLang="en-US" dirty="0"/>
              <a:t>单击此处编辑母版标题样式</a:t>
            </a:r>
            <a:endParaRPr dirty="0"/>
          </a:p>
        </p:txBody>
      </p:sp>
      <p:sp>
        <p:nvSpPr>
          <p:cNvPr id="23" name="正文级别 1…"/>
          <p:cNvSpPr txBox="1">
            <a:spLocks noGrp="1"/>
          </p:cNvSpPr>
          <p:nvPr>
            <p:ph type="body" idx="1"/>
          </p:nvPr>
        </p:nvSpPr>
        <p:spPr>
          <a:xfrm>
            <a:off x="818712" y="2222287"/>
            <a:ext cx="10554575" cy="3636512"/>
          </a:xfrm>
          <a:prstGeom prst="rect">
            <a:avLst/>
          </a:prstGeom>
        </p:spPr>
        <p:txBody>
          <a:bodyPr/>
          <a:lstStyle>
            <a:lvl1pPr>
              <a:defRPr sz="2400">
                <a:latin typeface="宋体" panose="02010600030101010101" pitchFamily="2" charset="-122"/>
                <a:ea typeface="宋体" panose="02010600030101010101" pitchFamily="2" charset="-122"/>
              </a:defRPr>
            </a:lvl1pPr>
            <a:lvl2pPr>
              <a:defRPr>
                <a:latin typeface="宋体" panose="02010600030101010101" pitchFamily="2" charset="-122"/>
                <a:ea typeface="宋体" panose="02010600030101010101" pitchFamily="2" charset="-122"/>
              </a:defRPr>
            </a:lvl2pPr>
            <a:lvl3pPr>
              <a:defRPr>
                <a:latin typeface="宋体" panose="02010600030101010101" pitchFamily="2" charset="-122"/>
                <a:ea typeface="宋体" panose="02010600030101010101" pitchFamily="2" charset="-122"/>
              </a:defRPr>
            </a:lvl3pPr>
            <a:lvl4pPr>
              <a:defRPr>
                <a:latin typeface="宋体" panose="02010600030101010101" pitchFamily="2" charset="-122"/>
                <a:ea typeface="宋体" panose="02010600030101010101" pitchFamily="2" charset="-122"/>
              </a:defRPr>
            </a:lvl4pPr>
            <a:lvl5pPr>
              <a:defRPr>
                <a:latin typeface="宋体" panose="02010600030101010101" pitchFamily="2" charset="-122"/>
                <a:ea typeface="宋体" panose="0201060003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bg>
      <p:bgPr>
        <a:solidFill>
          <a:srgbClr val="FFFFFF"/>
        </a:solidFill>
        <a:effectLst/>
      </p:bgPr>
    </p:bg>
    <p:spTree>
      <p:nvGrpSpPr>
        <p:cNvPr id="1" name=""/>
        <p:cNvGrpSpPr/>
        <p:nvPr/>
      </p:nvGrpSpPr>
      <p:grpSpPr>
        <a:xfrm>
          <a:off x="0" y="0"/>
          <a:ext cx="0" cy="0"/>
          <a:chOff x="0" y="0"/>
          <a:chExt cx="0" cy="0"/>
        </a:xfrm>
      </p:grpSpPr>
      <p:sp>
        <p:nvSpPr>
          <p:cNvPr id="31" name="标题文本"/>
          <p:cNvSpPr txBox="1">
            <a:spLocks noGrp="1"/>
          </p:cNvSpPr>
          <p:nvPr>
            <p:ph type="title"/>
          </p:nvPr>
        </p:nvSpPr>
        <p:spPr>
          <a:prstGeom prst="rect">
            <a:avLst/>
          </a:prstGeom>
        </p:spPr>
        <p:txBody>
          <a:bodyPr/>
          <a:lstStyle/>
          <a:p>
            <a:r>
              <a:rPr lang="zh-CN" altLang="en-US" dirty="0"/>
              <a:t>单击此处编辑母版标题样式</a:t>
            </a:r>
            <a:endParaRPr dirty="0"/>
          </a:p>
        </p:txBody>
      </p:sp>
      <p:sp>
        <p:nvSpPr>
          <p:cNvPr id="32" name="正文级别 1…"/>
          <p:cNvSpPr txBox="1">
            <a:spLocks noGrp="1"/>
          </p:cNvSpPr>
          <p:nvPr>
            <p:ph type="body" idx="1"/>
          </p:nvPr>
        </p:nvSpPr>
        <p:spPr>
          <a:xfrm>
            <a:off x="818712" y="2222287"/>
            <a:ext cx="10554575" cy="3636512"/>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3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50" name="标题文本"/>
          <p:cNvSpPr txBox="1">
            <a:spLocks noGrp="1"/>
          </p:cNvSpPr>
          <p:nvPr>
            <p:ph type="title"/>
          </p:nvPr>
        </p:nvSpPr>
        <p:spPr>
          <a:prstGeom prst="rect">
            <a:avLst/>
          </a:prstGeom>
        </p:spPr>
        <p:txBody>
          <a:bodyPr/>
          <a:lstStyle/>
          <a:p>
            <a:r>
              <a:rPr lang="zh-CN" altLang="en-US" dirty="0"/>
              <a:t>单击此处编辑母版标题样式</a:t>
            </a:r>
            <a:endParaRPr dirty="0"/>
          </a:p>
        </p:txBody>
      </p:sp>
      <p:sp>
        <p:nvSpPr>
          <p:cNvPr id="51" name="正文级别 1…"/>
          <p:cNvSpPr txBox="1">
            <a:spLocks noGrp="1"/>
          </p:cNvSpPr>
          <p:nvPr>
            <p:ph type="body" sz="half" idx="1"/>
          </p:nvPr>
        </p:nvSpPr>
        <p:spPr>
          <a:xfrm>
            <a:off x="818712" y="2222287"/>
            <a:ext cx="5185874" cy="3638764"/>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5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9"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60" name="正文级别 1…"/>
          <p:cNvSpPr txBox="1">
            <a:spLocks noGrp="1"/>
          </p:cNvSpPr>
          <p:nvPr>
            <p:ph type="body" sz="quarter" idx="1"/>
          </p:nvPr>
        </p:nvSpPr>
        <p:spPr>
          <a:xfrm>
            <a:off x="814727" y="2174875"/>
            <a:ext cx="5189858" cy="576263"/>
          </a:xfrm>
          <a:prstGeom prst="rect">
            <a:avLst/>
          </a:prstGeom>
        </p:spPr>
        <p:txBody>
          <a:bodyPr anchor="b"/>
          <a:lstStyle>
            <a:lvl1pPr marL="0" indent="0" algn="ctr">
              <a:buClrTx/>
              <a:buSzTx/>
              <a:buNone/>
              <a:defRPr sz="2000"/>
            </a:lvl1pPr>
            <a:lvl2pPr marL="0" indent="457200" algn="ctr">
              <a:buClrTx/>
              <a:buSzTx/>
              <a:buNone/>
              <a:defRPr sz="2000"/>
            </a:lvl2pPr>
            <a:lvl3pPr marL="0" indent="914400" algn="ctr">
              <a:buClrTx/>
              <a:buSzTx/>
              <a:buNone/>
              <a:defRPr sz="2000"/>
            </a:lvl3pPr>
            <a:lvl4pPr marL="0" indent="1371600" algn="ctr">
              <a:buClrTx/>
              <a:buSzTx/>
              <a:buNone/>
              <a:defRPr sz="2000"/>
            </a:lvl4pPr>
            <a:lvl5pPr marL="0" indent="1828800" algn="ctr">
              <a:buClrTx/>
              <a:buSzTx/>
              <a:buNone/>
              <a:defRPr sz="20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61" name="Text Placeholder 4"/>
          <p:cNvSpPr>
            <a:spLocks noGrp="1"/>
          </p:cNvSpPr>
          <p:nvPr>
            <p:ph type="body" sz="quarter" idx="13"/>
          </p:nvPr>
        </p:nvSpPr>
        <p:spPr>
          <a:xfrm>
            <a:off x="6187414" y="2174874"/>
            <a:ext cx="5194584" cy="576264"/>
          </a:xfrm>
          <a:prstGeom prst="rect">
            <a:avLst/>
          </a:prstGeom>
        </p:spPr>
        <p:txBody>
          <a:bodyPr anchor="b"/>
          <a:lstStyle/>
          <a:p>
            <a:pPr marL="0" lvl="0" indent="0" algn="ctr">
              <a:buClrTx/>
              <a:buSzTx/>
              <a:buNone/>
              <a:defRPr sz="2000"/>
            </a:pPr>
            <a:r>
              <a:rPr lang="zh-CN" altLang="en-US"/>
              <a:t>编辑母版文本样式</a:t>
            </a:r>
          </a:p>
        </p:txBody>
      </p:sp>
      <p:sp>
        <p:nvSpPr>
          <p:cNvPr id="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9" name="标题文本"/>
          <p:cNvSpPr txBox="1">
            <a:spLocks noGrp="1"/>
          </p:cNvSpPr>
          <p:nvPr>
            <p:ph type="title"/>
          </p:nvPr>
        </p:nvSpPr>
        <p:spPr>
          <a:prstGeom prst="rect">
            <a:avLst/>
          </a:prstGeom>
        </p:spPr>
        <p:txBody>
          <a:bodyPr/>
          <a:lstStyle/>
          <a:p>
            <a:r>
              <a:rPr lang="zh-CN" altLang="en-US" dirty="0"/>
              <a:t>单击此处编辑母版标题样式</a:t>
            </a:r>
            <a:endParaRPr dirty="0"/>
          </a:p>
        </p:txBody>
      </p:sp>
      <p:sp>
        <p:nvSpPr>
          <p:cNvPr id="7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7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sp>
        <p:nvSpPr>
          <p:cNvPr id="84" name="Freeform 6"/>
          <p:cNvSpPr/>
          <p:nvPr/>
        </p:nvSpPr>
        <p:spPr>
          <a:xfrm>
            <a:off x="1073151" y="446087"/>
            <a:ext cx="3547533" cy="1814652"/>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85" name="标题文本"/>
          <p:cNvSpPr txBox="1">
            <a:spLocks noGrp="1"/>
          </p:cNvSpPr>
          <p:nvPr>
            <p:ph type="title"/>
          </p:nvPr>
        </p:nvSpPr>
        <p:spPr>
          <a:xfrm>
            <a:off x="1073150" y="446087"/>
            <a:ext cx="3547535" cy="1618397"/>
          </a:xfrm>
          <a:prstGeom prst="rect">
            <a:avLst/>
          </a:prstGeom>
        </p:spPr>
        <p:txBody>
          <a:bodyPr/>
          <a:lstStyle>
            <a:lvl1pPr>
              <a:defRPr sz="2000"/>
            </a:lvl1pPr>
          </a:lstStyle>
          <a:p>
            <a:r>
              <a:rPr lang="zh-CN" altLang="en-US"/>
              <a:t>单击此处编辑母版标题样式</a:t>
            </a:r>
            <a:endParaRPr/>
          </a:p>
        </p:txBody>
      </p:sp>
      <p:sp>
        <p:nvSpPr>
          <p:cNvPr id="86" name="正文级别 1…"/>
          <p:cNvSpPr txBox="1">
            <a:spLocks noGrp="1"/>
          </p:cNvSpPr>
          <p:nvPr>
            <p:ph type="body" idx="1"/>
          </p:nvPr>
        </p:nvSpPr>
        <p:spPr>
          <a:xfrm>
            <a:off x="4855633" y="446087"/>
            <a:ext cx="6252634" cy="5414964"/>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87" name="Text Placeholder 3"/>
          <p:cNvSpPr>
            <a:spLocks noGrp="1"/>
          </p:cNvSpPr>
          <p:nvPr>
            <p:ph type="body" sz="quarter" idx="13"/>
          </p:nvPr>
        </p:nvSpPr>
        <p:spPr>
          <a:xfrm>
            <a:off x="1073150" y="2260737"/>
            <a:ext cx="3547535" cy="3600312"/>
          </a:xfrm>
          <a:prstGeom prst="rect">
            <a:avLst/>
          </a:prstGeom>
        </p:spPr>
        <p:txBody>
          <a:bodyPr/>
          <a:lstStyle/>
          <a:p>
            <a:pPr marL="0" lvl="0" indent="0">
              <a:buClrTx/>
              <a:buSzTx/>
              <a:buNone/>
              <a:defRPr sz="1400"/>
            </a:pPr>
            <a:r>
              <a:rPr lang="zh-CN" altLang="en-US" dirty="0"/>
              <a:t>编辑母版文本样式</a:t>
            </a:r>
          </a:p>
        </p:txBody>
      </p:sp>
      <p:sp>
        <p:nvSpPr>
          <p:cNvPr id="8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sp>
        <p:nvSpPr>
          <p:cNvPr id="95" name="标题文本"/>
          <p:cNvSpPr txBox="1">
            <a:spLocks noGrp="1"/>
          </p:cNvSpPr>
          <p:nvPr>
            <p:ph type="title"/>
          </p:nvPr>
        </p:nvSpPr>
        <p:spPr>
          <a:xfrm>
            <a:off x="814727" y="727522"/>
            <a:ext cx="4852989" cy="1617164"/>
          </a:xfrm>
          <a:prstGeom prst="rect">
            <a:avLst/>
          </a:prstGeom>
        </p:spPr>
        <p:txBody>
          <a:bodyPr/>
          <a:lstStyle>
            <a:lvl1pPr>
              <a:defRPr sz="2400" b="0"/>
            </a:lvl1pPr>
          </a:lstStyle>
          <a:p>
            <a:r>
              <a:rPr lang="zh-CN" altLang="en-US"/>
              <a:t>单击此处编辑母版标题样式</a:t>
            </a:r>
            <a:endParaRPr/>
          </a:p>
        </p:txBody>
      </p:sp>
      <p:sp>
        <p:nvSpPr>
          <p:cNvPr id="96" name="Picture Placeholder 11"/>
          <p:cNvSpPr>
            <a:spLocks noGrp="1"/>
          </p:cNvSpPr>
          <p:nvPr>
            <p:ph type="pic" idx="13"/>
          </p:nvPr>
        </p:nvSpPr>
        <p:spPr>
          <a:xfrm>
            <a:off x="6098116" y="0"/>
            <a:ext cx="6093884" cy="6858000"/>
          </a:xfrm>
          <a:prstGeom prst="rect">
            <a:avLst/>
          </a:prstGeom>
          <a:ln w="9525">
            <a:solidFill>
              <a:srgbClr val="636363"/>
            </a:solidFill>
            <a:round/>
          </a:ln>
          <a:effectLst/>
        </p:spPr>
        <p:txBody>
          <a:bodyPr lIns="91439" rIns="91439" anchor="t">
            <a:noAutofit/>
          </a:bodyPr>
          <a:lstStyle/>
          <a:p>
            <a:r>
              <a:rPr lang="zh-CN" altLang="en-US"/>
              <a:t>单击图标添加图片</a:t>
            </a:r>
            <a:endParaRPr/>
          </a:p>
        </p:txBody>
      </p:sp>
      <p:sp>
        <p:nvSpPr>
          <p:cNvPr id="97" name="正文级别 1…"/>
          <p:cNvSpPr txBox="1">
            <a:spLocks noGrp="1"/>
          </p:cNvSpPr>
          <p:nvPr>
            <p:ph type="body" sz="half" idx="1"/>
          </p:nvPr>
        </p:nvSpPr>
        <p:spPr>
          <a:xfrm>
            <a:off x="814727" y="2344684"/>
            <a:ext cx="4852989" cy="3516365"/>
          </a:xfrm>
          <a:prstGeom prst="rect">
            <a:avLst/>
          </a:prstGeom>
        </p:spPr>
        <p:txBody>
          <a:bodyPr anchor="t"/>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98" name="幻灯片编号"/>
          <p:cNvSpPr txBox="1">
            <a:spLocks noGrp="1"/>
          </p:cNvSpPr>
          <p:nvPr>
            <p:ph type="sldNum" sz="quarter" idx="2"/>
          </p:nvPr>
        </p:nvSpPr>
        <p:spPr>
          <a:xfrm>
            <a:off x="5609010" y="6080087"/>
            <a:ext cx="315834" cy="3264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Freeform 6"/>
          <p:cNvSpPr/>
          <p:nvPr/>
        </p:nvSpPr>
        <p:spPr>
          <a:xfrm>
            <a:off x="0" y="-1"/>
            <a:ext cx="12192001" cy="21859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8651"/>
                </a:lnTo>
                <a:lnTo>
                  <a:pt x="3536" y="18651"/>
                </a:lnTo>
                <a:lnTo>
                  <a:pt x="4211" y="21475"/>
                </a:lnTo>
                <a:lnTo>
                  <a:pt x="4271" y="21600"/>
                </a:lnTo>
                <a:lnTo>
                  <a:pt x="4313" y="21600"/>
                </a:lnTo>
                <a:lnTo>
                  <a:pt x="4331" y="21553"/>
                </a:lnTo>
                <a:lnTo>
                  <a:pt x="4369" y="21475"/>
                </a:lnTo>
                <a:lnTo>
                  <a:pt x="5044" y="18651"/>
                </a:lnTo>
                <a:lnTo>
                  <a:pt x="21600" y="18651"/>
                </a:lnTo>
                <a:lnTo>
                  <a:pt x="21600" y="0"/>
                </a:lnTo>
                <a:close/>
              </a:path>
            </a:pathLst>
          </a:custGeom>
          <a:blipFill>
            <a:blip r:embed="rId16"/>
          </a:blipFill>
          <a:ln cap="rnd">
            <a:solidFill>
              <a:schemeClr val="accent1"/>
            </a:solidFill>
          </a:ln>
        </p:spPr>
        <p:txBody>
          <a:bodyPr lIns="45719" rIns="45719"/>
          <a:lstStyle/>
          <a:p>
            <a:pPr>
              <a:defRPr>
                <a:solidFill>
                  <a:srgbClr val="FFFFFF"/>
                </a:solidFill>
              </a:defRPr>
            </a:pPr>
            <a:endParaRPr/>
          </a:p>
        </p:txBody>
      </p:sp>
      <p:sp>
        <p:nvSpPr>
          <p:cNvPr id="3" name="标题文本"/>
          <p:cNvSpPr txBox="1">
            <a:spLocks noGrp="1"/>
          </p:cNvSpPr>
          <p:nvPr>
            <p:ph type="title"/>
          </p:nvPr>
        </p:nvSpPr>
        <p:spPr>
          <a:xfrm>
            <a:off x="809999" y="447188"/>
            <a:ext cx="10572000" cy="970450"/>
          </a:xfrm>
          <a:prstGeom prst="rect">
            <a:avLst/>
          </a:prstGeom>
          <a:ln w="12700">
            <a:miter lim="400000"/>
          </a:ln>
          <a:effectLst>
            <a:outerShdw blurRad="50800" dir="14400000" rotWithShape="0">
              <a:srgbClr val="000000">
                <a:alpha val="60000"/>
              </a:srgbClr>
            </a:outerShdw>
          </a:effectLst>
          <a:extLst>
            <a:ext uri="{C572A759-6A51-4108-AA02-DFA0A04FC94B}">
              <ma14:wrappingTextBoxFlag xmlns="" xmlns:ma14="http://schemas.microsoft.com/office/mac/drawingml/2011/main" val="1"/>
            </a:ext>
          </a:extLst>
        </p:spPr>
        <p:txBody>
          <a:bodyPr lIns="45719" rIns="45719" anchor="b">
            <a:normAutofit/>
          </a:bodyPr>
          <a:lstStyle/>
          <a:p>
            <a:r>
              <a:rPr dirty="0" err="1"/>
              <a:t>标题文本</a:t>
            </a:r>
            <a:endParaRPr dirty="0"/>
          </a:p>
        </p:txBody>
      </p:sp>
      <p:sp>
        <p:nvSpPr>
          <p:cNvPr id="4" name="正文级别 1…"/>
          <p:cNvSpPr txBox="1">
            <a:spLocks noGrp="1"/>
          </p:cNvSpPr>
          <p:nvPr>
            <p:ph type="body" idx="1"/>
          </p:nvPr>
        </p:nvSpPr>
        <p:spPr>
          <a:xfrm>
            <a:off x="609600" y="1417637"/>
            <a:ext cx="10972800" cy="4891088"/>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5" name="幻灯片编号"/>
          <p:cNvSpPr txBox="1">
            <a:spLocks noGrp="1"/>
          </p:cNvSpPr>
          <p:nvPr>
            <p:ph type="sldNum" sz="quarter" idx="2"/>
          </p:nvPr>
        </p:nvSpPr>
        <p:spPr>
          <a:xfrm>
            <a:off x="11424652" y="6080087"/>
            <a:ext cx="315835" cy="326401"/>
          </a:xfrm>
          <a:prstGeom prst="rect">
            <a:avLst/>
          </a:prstGeom>
          <a:ln w="12700">
            <a:miter lim="400000"/>
          </a:ln>
        </p:spPr>
        <p:txBody>
          <a:bodyPr wrap="none" lIns="10800" tIns="10800" rIns="10800" bIns="10800" anchor="b">
            <a:spAutoFit/>
          </a:bodyPr>
          <a:lstStyle>
            <a:lvl1pPr algn="r">
              <a:defRPr sz="2000">
                <a:solidFill>
                  <a:schemeClr val="accent1"/>
                </a:solidFill>
              </a:defRPr>
            </a:lvl1pPr>
          </a:lstStyle>
          <a:p>
            <a:fld id="{86CB4B4D-7CA3-9044-876B-883B54F8677D}" type="slidenum">
              <a:t>‹#›</a:t>
            </a:fld>
            <a:endParaRPr/>
          </a:p>
        </p:txBody>
      </p:sp>
      <p:grpSp>
        <p:nvGrpSpPr>
          <p:cNvPr id="6" name="Group 12">
            <a:extLst>
              <a:ext uri="{FF2B5EF4-FFF2-40B4-BE49-F238E27FC236}">
                <a16:creationId xmlns:a16="http://schemas.microsoft.com/office/drawing/2014/main" id="{3FAC0617-FED1-41A4-A4A2-470812E5D147}"/>
              </a:ext>
            </a:extLst>
          </p:cNvPr>
          <p:cNvGrpSpPr/>
          <p:nvPr userDrawn="1"/>
        </p:nvGrpSpPr>
        <p:grpSpPr>
          <a:xfrm>
            <a:off x="8939031" y="-32431"/>
            <a:ext cx="3145240" cy="2130695"/>
            <a:chOff x="0" y="0"/>
            <a:chExt cx="3145239" cy="2130693"/>
          </a:xfrm>
        </p:grpSpPr>
        <p:pic>
          <p:nvPicPr>
            <p:cNvPr id="7" name="Picture 13" descr="Picture 13">
              <a:extLst>
                <a:ext uri="{FF2B5EF4-FFF2-40B4-BE49-F238E27FC236}">
                  <a16:creationId xmlns:a16="http://schemas.microsoft.com/office/drawing/2014/main" id="{30418BDC-341F-46CB-8414-1BF94B007D3F}"/>
                </a:ext>
              </a:extLst>
            </p:cNvPr>
            <p:cNvPicPr>
              <a:picLocks noChangeAspect="1"/>
            </p:cNvPicPr>
            <p:nvPr/>
          </p:nvPicPr>
          <p:blipFill>
            <a:blip r:embed="rId17"/>
            <a:stretch>
              <a:fillRect/>
            </a:stretch>
          </p:blipFill>
          <p:spPr>
            <a:xfrm>
              <a:off x="0" y="0"/>
              <a:ext cx="2130694" cy="2130694"/>
            </a:xfrm>
            <a:prstGeom prst="rect">
              <a:avLst/>
            </a:prstGeom>
            <a:ln w="12700" cap="flat">
              <a:noFill/>
              <a:miter lim="400000"/>
            </a:ln>
            <a:effectLst/>
          </p:spPr>
        </p:pic>
        <p:sp>
          <p:nvSpPr>
            <p:cNvPr id="8" name="TextBox 14">
              <a:extLst>
                <a:ext uri="{FF2B5EF4-FFF2-40B4-BE49-F238E27FC236}">
                  <a16:creationId xmlns:a16="http://schemas.microsoft.com/office/drawing/2014/main" id="{F890D228-7334-45A0-B8E4-47D05F53D34B}"/>
                </a:ext>
              </a:extLst>
            </p:cNvPr>
            <p:cNvSpPr txBox="1"/>
            <p:nvPr/>
          </p:nvSpPr>
          <p:spPr>
            <a:xfrm>
              <a:off x="1594954" y="742179"/>
              <a:ext cx="1550286" cy="726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t>学院</a:t>
              </a: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1pPr>
      <a:lvl2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2pPr>
      <a:lvl3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3pPr>
      <a:lvl4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4pPr>
      <a:lvl5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5pPr>
      <a:lvl6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6pPr>
      <a:lvl7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7pPr>
      <a:lvl8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8pPr>
      <a:lvl9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9pPr>
    </p:titleStyle>
    <p:body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p:bodyStyle>
    <p:otherStyle>
      <a:lvl1pPr marL="0" marR="0" indent="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1pPr>
      <a:lvl2pPr marL="0" marR="0" indent="4572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2pPr>
      <a:lvl3pPr marL="0" marR="0" indent="9144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3pPr>
      <a:lvl4pPr marL="0" marR="0" indent="13716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4pPr>
      <a:lvl5pPr marL="0" marR="0" indent="18288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5pPr>
      <a:lvl6pPr marL="0" marR="0" indent="22860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6pPr>
      <a:lvl7pPr marL="0" marR="0" indent="27432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7pPr>
      <a:lvl8pPr marL="0" marR="0" indent="32004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8pPr>
      <a:lvl9pPr marL="0" marR="0" indent="36576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devopedia.org/principal-component-analysi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3E3A-1948-4EA8-91EF-294AB7FF414B}"/>
              </a:ext>
            </a:extLst>
          </p:cNvPr>
          <p:cNvSpPr txBox="1">
            <a:spLocks/>
          </p:cNvSpPr>
          <p:nvPr/>
        </p:nvSpPr>
        <p:spPr>
          <a:xfrm>
            <a:off x="6891302" y="2426342"/>
            <a:ext cx="4885062" cy="3882095"/>
          </a:xfrm>
          <a:prstGeom prst="rect">
            <a:avLst/>
          </a:prstGeom>
          <a:ln w="12700">
            <a:miter lim="400000"/>
          </a:ln>
          <a:effectLst/>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457200" rtl="0" eaLnBrk="1" latinLnBrk="0" hangingPunct="1">
              <a:lnSpc>
                <a:spcPct val="100000"/>
              </a:lnSpc>
              <a:spcBef>
                <a:spcPts val="0"/>
              </a:spcBef>
              <a:spcAft>
                <a:spcPts val="0"/>
              </a:spcAft>
              <a:buClrTx/>
              <a:buSzTx/>
              <a:buFontTx/>
              <a:buNone/>
              <a:tabLst/>
              <a:defRPr sz="6600" b="1" i="0" u="none" strike="noStrike" cap="none" spc="0" baseline="0">
                <a:ln>
                  <a:noFill/>
                </a:ln>
                <a:solidFill>
                  <a:srgbClr val="FEFEFE"/>
                </a:solidFill>
                <a:uFillTx/>
                <a:latin typeface="+mj-lt"/>
                <a:ea typeface="+mj-ea"/>
                <a:cs typeface="+mj-cs"/>
                <a:sym typeface="Helvetica"/>
              </a:defRPr>
            </a:lvl1pPr>
            <a:lvl2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2pPr>
            <a:lvl3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3pPr>
            <a:lvl4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4pPr>
            <a:lvl5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5pPr>
            <a:lvl6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6pPr>
            <a:lvl7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7pPr>
            <a:lvl8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8pPr>
            <a:lvl9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9pPr>
          </a:lstStyle>
          <a:p>
            <a:pPr>
              <a:spcAft>
                <a:spcPts val="600"/>
              </a:spcAft>
            </a:pPr>
            <a:r>
              <a:rPr lang="zh-CN" altLang="en-US" sz="4800" cap="all" dirty="0"/>
              <a:t>主要机器学习方法简介（</a:t>
            </a:r>
            <a:r>
              <a:rPr lang="en-US" altLang="zh-CN" sz="4800" cap="all" dirty="0"/>
              <a:t>2</a:t>
            </a:r>
            <a:r>
              <a:rPr lang="zh-CN" altLang="en-US" sz="4800" cap="all" dirty="0"/>
              <a:t>）：</a:t>
            </a:r>
            <a:endParaRPr lang="en-US" altLang="zh-CN" sz="4800" cap="all" dirty="0"/>
          </a:p>
          <a:p>
            <a:pPr>
              <a:spcAft>
                <a:spcPts val="600"/>
              </a:spcAft>
            </a:pPr>
            <a:r>
              <a:rPr lang="zh-CN" altLang="en-US" sz="4800" cap="all" dirty="0"/>
              <a:t>回归，聚类，降维</a:t>
            </a:r>
            <a:endParaRPr lang="en-US" sz="4800" cap="all" dirty="0"/>
          </a:p>
        </p:txBody>
      </p:sp>
      <p:sp>
        <p:nvSpPr>
          <p:cNvPr id="3" name="Subtitle 2">
            <a:extLst>
              <a:ext uri="{FF2B5EF4-FFF2-40B4-BE49-F238E27FC236}">
                <a16:creationId xmlns:a16="http://schemas.microsoft.com/office/drawing/2014/main" id="{79A09772-8097-4300-AB00-5309FD380B49}"/>
              </a:ext>
            </a:extLst>
          </p:cNvPr>
          <p:cNvSpPr txBox="1">
            <a:spLocks/>
          </p:cNvSpPr>
          <p:nvPr/>
        </p:nvSpPr>
        <p:spPr>
          <a:xfrm>
            <a:off x="521244" y="3997966"/>
            <a:ext cx="3716504" cy="1613190"/>
          </a:xfrm>
          <a:prstGeom prst="rect">
            <a:avLst/>
          </a:prstGeom>
          <a:ln w="12700">
            <a:miter lim="400000"/>
          </a:ln>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marL="0" indent="0" algn="ctr">
              <a:lnSpc>
                <a:spcPct val="80000"/>
              </a:lnSpc>
              <a:buNone/>
              <a:defRPr sz="1900" b="1">
                <a:latin typeface="Times New Roman"/>
                <a:ea typeface="Times New Roman"/>
                <a:cs typeface="Times New Roman"/>
                <a:sym typeface="Times New Roman"/>
              </a:defRPr>
            </a:pPr>
            <a:r>
              <a:rPr lang="zh-CN" altLang="en-US" sz="1900" b="1" dirty="0">
                <a:latin typeface="Times New Roman"/>
                <a:ea typeface="Times New Roman"/>
                <a:cs typeface="Times New Roman"/>
                <a:sym typeface="Times New Roman"/>
              </a:rPr>
              <a:t>主讲人</a:t>
            </a:r>
            <a:r>
              <a:rPr lang="zh-CN" altLang="en-US" sz="1900" dirty="0">
                <a:latin typeface="LiHei Pro Medium"/>
                <a:ea typeface="LiHei Pro Medium"/>
                <a:cs typeface="LiHei Pro Medium"/>
                <a:sym typeface="LiHei Pro Medium"/>
              </a:rPr>
              <a:t>：</a:t>
            </a:r>
            <a:endParaRPr lang="zh-CN" altLang="en-US" sz="2800" b="1" dirty="0">
              <a:latin typeface="LiHei Pro Medium"/>
              <a:ea typeface="LiHei Pro Medium"/>
              <a:cs typeface="LiHei Pro Medium"/>
              <a:sym typeface="LiHei Pro Medium"/>
            </a:endParaRPr>
          </a:p>
          <a:p>
            <a:pPr marL="0" indent="0" algn="ctr">
              <a:lnSpc>
                <a:spcPct val="80000"/>
              </a:lnSpc>
              <a:spcBef>
                <a:spcPts val="1000"/>
              </a:spcBef>
              <a:buNone/>
              <a:defRPr sz="4400" b="1">
                <a:latin typeface="Times New Roman"/>
                <a:ea typeface="Times New Roman"/>
                <a:cs typeface="Times New Roman"/>
                <a:sym typeface="Times New Roman"/>
              </a:defRPr>
            </a:pPr>
            <a:r>
              <a:rPr lang="zh-CN" altLang="en-US" sz="4400" b="1" dirty="0">
                <a:latin typeface="Times New Roman"/>
                <a:ea typeface="Times New Roman"/>
                <a:cs typeface="Times New Roman"/>
                <a:sym typeface="Times New Roman"/>
              </a:rPr>
              <a:t>张铎博士</a:t>
            </a:r>
            <a:endParaRPr lang="en-US" sz="4400" b="1" dirty="0">
              <a:latin typeface="Times New Roman"/>
              <a:ea typeface="Times New Roman"/>
              <a:cs typeface="Times New Roman"/>
              <a:sym typeface="Times New Roman"/>
            </a:endParaRPr>
          </a:p>
        </p:txBody>
      </p:sp>
      <p:sp>
        <p:nvSpPr>
          <p:cNvPr id="4" name="TextBox 4">
            <a:extLst>
              <a:ext uri="{FF2B5EF4-FFF2-40B4-BE49-F238E27FC236}">
                <a16:creationId xmlns:a16="http://schemas.microsoft.com/office/drawing/2014/main" id="{22393ABF-DE89-48F8-9154-8248D162E914}"/>
              </a:ext>
            </a:extLst>
          </p:cNvPr>
          <p:cNvSpPr txBox="1"/>
          <p:nvPr/>
        </p:nvSpPr>
        <p:spPr>
          <a:xfrm>
            <a:off x="5247398" y="1920263"/>
            <a:ext cx="6658231" cy="64633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3600">
                <a:solidFill>
                  <a:srgbClr val="FFFFFF"/>
                </a:solidFill>
                <a:latin typeface="LiHei Pro Medium"/>
                <a:ea typeface="LiHei Pro Medium"/>
                <a:cs typeface="LiHei Pro Medium"/>
                <a:sym typeface="LiHei Pro Medium"/>
              </a:defRPr>
            </a:pPr>
            <a:r>
              <a:rPr lang="zh-CN" altLang="en-US" sz="3600" dirty="0">
                <a:solidFill>
                  <a:srgbClr val="FFFFFF"/>
                </a:solidFill>
                <a:latin typeface="LiHei Pro Medium"/>
              </a:rPr>
              <a:t>面向水行业的机器学习第四节</a:t>
            </a:r>
            <a:r>
              <a:rPr sz="3600" dirty="0">
                <a:solidFill>
                  <a:srgbClr val="FFFFFF"/>
                </a:solidFill>
                <a:latin typeface="LiHei Pro Medium"/>
              </a:rPr>
              <a:t>----</a:t>
            </a:r>
          </a:p>
        </p:txBody>
      </p:sp>
      <p:pic>
        <p:nvPicPr>
          <p:cNvPr id="7" name="Picture 6">
            <a:extLst>
              <a:ext uri="{FF2B5EF4-FFF2-40B4-BE49-F238E27FC236}">
                <a16:creationId xmlns:a16="http://schemas.microsoft.com/office/drawing/2014/main" id="{B4D2AA57-5614-4655-8463-3FAB51EA3B9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b="24492"/>
          <a:stretch/>
        </p:blipFill>
        <p:spPr>
          <a:xfrm>
            <a:off x="779854" y="485625"/>
            <a:ext cx="3516929" cy="3540766"/>
          </a:xfrm>
          <a:prstGeom prst="rect">
            <a:avLst/>
          </a:prstGeom>
        </p:spPr>
      </p:pic>
    </p:spTree>
    <p:extLst>
      <p:ext uri="{BB962C8B-B14F-4D97-AF65-F5344CB8AC3E}">
        <p14:creationId xmlns:p14="http://schemas.microsoft.com/office/powerpoint/2010/main" val="429363743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0EC3DC-4935-48B9-9A52-9B5988DCF147}"/>
              </a:ext>
            </a:extLst>
          </p:cNvPr>
          <p:cNvSpPr txBox="1">
            <a:spLocks/>
          </p:cNvSpPr>
          <p:nvPr/>
        </p:nvSpPr>
        <p:spPr>
          <a:xfrm>
            <a:off x="506722" y="492012"/>
            <a:ext cx="4911826" cy="2017212"/>
          </a:xfrm>
          <a:prstGeom prst="rect">
            <a:avLst/>
          </a:prstGeom>
          <a:ln w="12700">
            <a:miter lim="400000"/>
          </a:ln>
          <a:effectLst>
            <a:outerShdw blurRad="50800" dir="14400000" rotWithShape="0">
              <a:srgbClr val="000000">
                <a:alpha val="60000"/>
              </a:srgbClr>
            </a:outerShdw>
          </a:effectLst>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j-lt"/>
                <a:ea typeface="+mn-ea"/>
                <a:cs typeface="+mn-cs"/>
                <a:sym typeface="Century Gothic"/>
              </a:defRPr>
            </a:lvl1pPr>
            <a:lvl2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2pPr>
            <a:lvl3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3pPr>
            <a:lvl4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4pPr>
            <a:lvl5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5pPr>
            <a:lvl6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6pPr>
            <a:lvl7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7pPr>
            <a:lvl8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8pPr>
            <a:lvl9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9pPr>
          </a:lstStyle>
          <a:p>
            <a:br>
              <a:rPr lang="en-US" altLang="zh-CN"/>
            </a:br>
            <a:br>
              <a:rPr lang="en-US" altLang="zh-CN"/>
            </a:br>
            <a:endParaRPr lang="en-US" dirty="0"/>
          </a:p>
        </p:txBody>
      </p:sp>
      <p:cxnSp>
        <p:nvCxnSpPr>
          <p:cNvPr id="14" name="Straight Connector 13">
            <a:extLst>
              <a:ext uri="{FF2B5EF4-FFF2-40B4-BE49-F238E27FC236}">
                <a16:creationId xmlns:a16="http://schemas.microsoft.com/office/drawing/2014/main" id="{253AC4B3-552D-4338-AEA9-F4DCAE425A1F}"/>
              </a:ext>
            </a:extLst>
          </p:cNvPr>
          <p:cNvCxnSpPr>
            <a:cxnSpLocks/>
          </p:cNvCxnSpPr>
          <p:nvPr/>
        </p:nvCxnSpPr>
        <p:spPr>
          <a:xfrm>
            <a:off x="3984842" y="1061492"/>
            <a:ext cx="2438400" cy="8804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C1E530-F6D5-468C-A1D4-B931FD4EF3FA}"/>
              </a:ext>
            </a:extLst>
          </p:cNvPr>
          <p:cNvCxnSpPr>
            <a:cxnSpLocks/>
          </p:cNvCxnSpPr>
          <p:nvPr/>
        </p:nvCxnSpPr>
        <p:spPr>
          <a:xfrm flipV="1">
            <a:off x="3984842" y="506720"/>
            <a:ext cx="4429125" cy="55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A76715-4825-4EFD-92F6-E289596DADEC}"/>
              </a:ext>
            </a:extLst>
          </p:cNvPr>
          <p:cNvCxnSpPr>
            <a:cxnSpLocks/>
          </p:cNvCxnSpPr>
          <p:nvPr/>
        </p:nvCxnSpPr>
        <p:spPr>
          <a:xfrm>
            <a:off x="3984842" y="1061492"/>
            <a:ext cx="3657600" cy="81854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5FAF68EB-E3D8-4F0E-BF14-F993079A6F55}"/>
              </a:ext>
            </a:extLst>
          </p:cNvPr>
          <p:cNvSpPr>
            <a:spLocks noGrp="1"/>
          </p:cNvSpPr>
          <p:nvPr>
            <p:ph type="title"/>
          </p:nvPr>
        </p:nvSpPr>
        <p:spPr>
          <a:xfrm>
            <a:off x="777341" y="561491"/>
            <a:ext cx="10572000" cy="970450"/>
          </a:xfrm>
        </p:spPr>
        <p:txBody>
          <a:bodyPr>
            <a:noAutofit/>
          </a:bodyPr>
          <a:lstStyle/>
          <a:p>
            <a:r>
              <a:rPr lang="zh-CN" altLang="en-US" dirty="0">
                <a:latin typeface="宋体" panose="02010600030101010101" pitchFamily="2" charset="-122"/>
                <a:ea typeface="宋体" panose="02010600030101010101" pitchFamily="2" charset="-122"/>
              </a:rPr>
              <a:t>网格搜索回归</a:t>
            </a:r>
            <a:br>
              <a:rPr lang="en-US" altLang="zh-CN" dirty="0">
                <a:latin typeface="宋体" panose="02010600030101010101" pitchFamily="2" charset="-122"/>
                <a:ea typeface="宋体" panose="02010600030101010101" pitchFamily="2" charset="-122"/>
              </a:rPr>
            </a:br>
            <a:r>
              <a:rPr lang="en-US" altLang="zh-CN" dirty="0">
                <a:latin typeface="Times New Roman" panose="02020603050405020304" pitchFamily="18" charset="0"/>
                <a:ea typeface="宋体" panose="02010600030101010101" pitchFamily="2" charset="-122"/>
              </a:rPr>
              <a:t>Grid Search for Regression</a:t>
            </a:r>
            <a:endParaRPr lang="en-US" dirty="0">
              <a:latin typeface="Times New Roman" panose="02020603050405020304" pitchFamily="18" charset="0"/>
              <a:ea typeface="宋体" panose="02010600030101010101" pitchFamily="2" charset="-122"/>
            </a:endParaRPr>
          </a:p>
        </p:txBody>
      </p:sp>
      <p:pic>
        <p:nvPicPr>
          <p:cNvPr id="23" name="Picture 22">
            <a:extLst>
              <a:ext uri="{FF2B5EF4-FFF2-40B4-BE49-F238E27FC236}">
                <a16:creationId xmlns:a16="http://schemas.microsoft.com/office/drawing/2014/main" id="{0B287602-E067-498D-94CB-EEC628ABF3D1}"/>
              </a:ext>
            </a:extLst>
          </p:cNvPr>
          <p:cNvPicPr>
            <a:picLocks noChangeAspect="1"/>
          </p:cNvPicPr>
          <p:nvPr/>
        </p:nvPicPr>
        <p:blipFill rotWithShape="1">
          <a:blip r:embed="rId2"/>
          <a:srcRect l="22041" t="37551" r="52934" b="28708"/>
          <a:stretch/>
        </p:blipFill>
        <p:spPr>
          <a:xfrm>
            <a:off x="809999" y="2411602"/>
            <a:ext cx="4746774" cy="3600000"/>
          </a:xfrm>
          <a:prstGeom prst="rect">
            <a:avLst/>
          </a:prstGeom>
        </p:spPr>
      </p:pic>
      <p:grpSp>
        <p:nvGrpSpPr>
          <p:cNvPr id="3" name="Group 2">
            <a:extLst>
              <a:ext uri="{FF2B5EF4-FFF2-40B4-BE49-F238E27FC236}">
                <a16:creationId xmlns:a16="http://schemas.microsoft.com/office/drawing/2014/main" id="{00CAB58E-AB12-4494-A7E6-7CBFA93A73E6}"/>
              </a:ext>
            </a:extLst>
          </p:cNvPr>
          <p:cNvGrpSpPr/>
          <p:nvPr/>
        </p:nvGrpSpPr>
        <p:grpSpPr>
          <a:xfrm>
            <a:off x="5860050" y="2411602"/>
            <a:ext cx="5548544" cy="3600000"/>
            <a:chOff x="6347534" y="1979720"/>
            <a:chExt cx="5548544" cy="4039340"/>
          </a:xfrm>
        </p:grpSpPr>
        <p:sp>
          <p:nvSpPr>
            <p:cNvPr id="2" name="Rectangle 1">
              <a:extLst>
                <a:ext uri="{FF2B5EF4-FFF2-40B4-BE49-F238E27FC236}">
                  <a16:creationId xmlns:a16="http://schemas.microsoft.com/office/drawing/2014/main" id="{84450B2B-5842-4239-A6BF-609C7473A9D5}"/>
                </a:ext>
              </a:extLst>
            </p:cNvPr>
            <p:cNvSpPr/>
            <p:nvPr/>
          </p:nvSpPr>
          <p:spPr>
            <a:xfrm>
              <a:off x="6347534" y="1979720"/>
              <a:ext cx="5548544" cy="4039340"/>
            </a:xfrm>
            <a:prstGeom prst="rect">
              <a:avLst/>
            </a:prstGeom>
            <a:solidFill>
              <a:srgbClr val="FFFFFF"/>
            </a:solidFill>
            <a:ln w="15875" cap="rnd">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Century Gothic"/>
              </a:endParaRPr>
            </a:p>
          </p:txBody>
        </p:sp>
        <p:pic>
          <p:nvPicPr>
            <p:cNvPr id="24" name="Picture 2" descr="âlinear regression l1 l2âçå¾çæç´¢ç»æ">
              <a:extLst>
                <a:ext uri="{FF2B5EF4-FFF2-40B4-BE49-F238E27FC236}">
                  <a16:creationId xmlns:a16="http://schemas.microsoft.com/office/drawing/2014/main" id="{C8E794EB-7B79-4D03-B8F7-54245467B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185" y="2079236"/>
              <a:ext cx="5238750" cy="381000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3324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9" y="447188"/>
            <a:ext cx="10572000" cy="970450"/>
          </a:xfrm>
        </p:spPr>
        <p:txBody>
          <a:bodyPr/>
          <a:lstStyle/>
          <a:p>
            <a:r>
              <a:rPr lang="zh-CN" altLang="en-US" dirty="0">
                <a:latin typeface="宋体" panose="02010600030101010101" pitchFamily="2" charset="-122"/>
                <a:ea typeface="宋体" panose="02010600030101010101" pitchFamily="2" charset="-122"/>
              </a:rPr>
              <a:t>其他回归类算法</a:t>
            </a:r>
            <a:endParaRPr lang="en-US" dirty="0">
              <a:latin typeface="宋体" panose="02010600030101010101" pitchFamily="2" charset="-122"/>
              <a:ea typeface="宋体" panose="02010600030101010101" pitchFamily="2" charset="-122"/>
            </a:endParaRPr>
          </a:p>
        </p:txBody>
      </p:sp>
      <p:sp>
        <p:nvSpPr>
          <p:cNvPr id="17" name="Content Placeholder 8">
            <a:extLst>
              <a:ext uri="{FF2B5EF4-FFF2-40B4-BE49-F238E27FC236}">
                <a16:creationId xmlns:a16="http://schemas.microsoft.com/office/drawing/2014/main" id="{F5D2EC5C-C28B-42D4-8407-FDF80286A825}"/>
              </a:ext>
            </a:extLst>
          </p:cNvPr>
          <p:cNvSpPr txBox="1">
            <a:spLocks/>
          </p:cNvSpPr>
          <p:nvPr/>
        </p:nvSpPr>
        <p:spPr>
          <a:xfrm>
            <a:off x="620359" y="2251012"/>
            <a:ext cx="5691836" cy="3458341"/>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nSpc>
                <a:spcPct val="110000"/>
              </a:lnSpc>
            </a:pPr>
            <a:r>
              <a:rPr lang="zh-CN" altLang="en-US" sz="2000" dirty="0">
                <a:latin typeface="Times New Roman" panose="02020603050405020304" pitchFamily="18" charset="0"/>
                <a:cs typeface="Times New Roman" panose="02020603050405020304" pitchFamily="18" charset="0"/>
              </a:rPr>
              <a:t>上节所述之分类算法，基本都有对应之回归算法，算法大同小异</a:t>
            </a:r>
          </a:p>
          <a:p>
            <a:pPr>
              <a:lnSpc>
                <a:spcPct val="110000"/>
              </a:lnSpc>
            </a:pPr>
            <a:r>
              <a:rPr lang="en-US" altLang="zh-CN" sz="2000" dirty="0">
                <a:latin typeface="Times New Roman" panose="02020603050405020304" pitchFamily="18" charset="0"/>
                <a:cs typeface="Times New Roman" panose="02020603050405020304" pitchFamily="18" charset="0"/>
              </a:rPr>
              <a:t>SVM-SVR</a:t>
            </a:r>
          </a:p>
          <a:p>
            <a:pPr>
              <a:lnSpc>
                <a:spcPct val="110000"/>
              </a:lnSpc>
            </a:pPr>
            <a:r>
              <a:rPr lang="zh-CN" altLang="en-US" sz="2000" dirty="0">
                <a:latin typeface="Times New Roman" panose="02020603050405020304" pitchFamily="18" charset="0"/>
                <a:cs typeface="Times New Roman" panose="02020603050405020304" pitchFamily="18" charset="0"/>
              </a:rPr>
              <a:t>决策树分类器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决策树回归</a:t>
            </a:r>
          </a:p>
          <a:p>
            <a:pPr>
              <a:lnSpc>
                <a:spcPct val="110000"/>
              </a:lnSpc>
            </a:pPr>
            <a:r>
              <a:rPr lang="zh-CN" altLang="en-US" sz="2000" dirty="0">
                <a:latin typeface="Times New Roman" panose="02020603050405020304" pitchFamily="18" charset="0"/>
                <a:cs typeface="Times New Roman" panose="02020603050405020304" pitchFamily="18" charset="0"/>
              </a:rPr>
              <a:t>梯度下降提升树分类器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梯度下降提升树回归</a:t>
            </a:r>
          </a:p>
          <a:p>
            <a:pPr>
              <a:lnSpc>
                <a:spcPct val="110000"/>
              </a:lnSpc>
            </a:pPr>
            <a:r>
              <a:rPr lang="zh-CN" altLang="en-US" sz="2000" dirty="0">
                <a:latin typeface="Times New Roman" panose="02020603050405020304" pitchFamily="18" charset="0"/>
                <a:cs typeface="Times New Roman" panose="02020603050405020304" pitchFamily="18" charset="0"/>
              </a:rPr>
              <a:t>随机森林分类器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随机森林回归量</a:t>
            </a:r>
          </a:p>
          <a:p>
            <a:pPr>
              <a:lnSpc>
                <a:spcPct val="110000"/>
              </a:lnSpc>
            </a:pPr>
            <a:r>
              <a:rPr lang="en-US" altLang="zh-CN" sz="2000" dirty="0">
                <a:latin typeface="Times New Roman" panose="02020603050405020304" pitchFamily="18" charset="0"/>
                <a:cs typeface="Times New Roman" panose="02020603050405020304" pitchFamily="18" charset="0"/>
              </a:rPr>
              <a:t>…</a:t>
            </a:r>
          </a:p>
        </p:txBody>
      </p:sp>
      <p:pic>
        <p:nvPicPr>
          <p:cNvPr id="19" name="Picture 6" descr="âdecision tree regressor visualizeâçå¾çæç´¢ç»æ">
            <a:extLst>
              <a:ext uri="{FF2B5EF4-FFF2-40B4-BE49-F238E27FC236}">
                <a16:creationId xmlns:a16="http://schemas.microsoft.com/office/drawing/2014/main" id="{E925E746-BC60-403E-B89B-91F652226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640" y="3472846"/>
            <a:ext cx="4944946" cy="27137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1B20EF7-D6D2-4B89-BD74-5118DB27CE12}"/>
              </a:ext>
            </a:extLst>
          </p:cNvPr>
          <p:cNvPicPr>
            <a:picLocks noChangeAspect="1"/>
          </p:cNvPicPr>
          <p:nvPr/>
        </p:nvPicPr>
        <p:blipFill rotWithShape="1">
          <a:blip r:embed="rId3"/>
          <a:srcRect l="48865" t="42722" r="27602" b="11972"/>
          <a:stretch/>
        </p:blipFill>
        <p:spPr>
          <a:xfrm>
            <a:off x="8996842" y="304785"/>
            <a:ext cx="2558136" cy="2770287"/>
          </a:xfrm>
          <a:prstGeom prst="rect">
            <a:avLst/>
          </a:prstGeom>
        </p:spPr>
      </p:pic>
      <p:pic>
        <p:nvPicPr>
          <p:cNvPr id="21" name="Picture 20">
            <a:extLst>
              <a:ext uri="{FF2B5EF4-FFF2-40B4-BE49-F238E27FC236}">
                <a16:creationId xmlns:a16="http://schemas.microsoft.com/office/drawing/2014/main" id="{C0F83BBC-4471-4641-8B0E-DBCBAE9B7752}"/>
              </a:ext>
            </a:extLst>
          </p:cNvPr>
          <p:cNvPicPr>
            <a:picLocks noChangeAspect="1"/>
          </p:cNvPicPr>
          <p:nvPr/>
        </p:nvPicPr>
        <p:blipFill rotWithShape="1">
          <a:blip r:embed="rId3"/>
          <a:srcRect l="27653" t="51722" r="56747" b="30047"/>
          <a:stretch/>
        </p:blipFill>
        <p:spPr>
          <a:xfrm>
            <a:off x="6696485" y="1881601"/>
            <a:ext cx="1729064" cy="1136639"/>
          </a:xfrm>
          <a:prstGeom prst="rect">
            <a:avLst/>
          </a:prstGeom>
        </p:spPr>
      </p:pic>
      <p:sp>
        <p:nvSpPr>
          <p:cNvPr id="22" name="TextBox 21">
            <a:extLst>
              <a:ext uri="{FF2B5EF4-FFF2-40B4-BE49-F238E27FC236}">
                <a16:creationId xmlns:a16="http://schemas.microsoft.com/office/drawing/2014/main" id="{6AB6FE3D-29CC-45D4-83B0-2706E7940D07}"/>
              </a:ext>
            </a:extLst>
          </p:cNvPr>
          <p:cNvSpPr txBox="1"/>
          <p:nvPr/>
        </p:nvSpPr>
        <p:spPr>
          <a:xfrm>
            <a:off x="6642689" y="1413444"/>
            <a:ext cx="2213831" cy="400110"/>
          </a:xfrm>
          <a:prstGeom prst="rect">
            <a:avLst/>
          </a:prstGeom>
          <a:noFill/>
        </p:spPr>
        <p:txBody>
          <a:bodyPr wrap="square" rtlCol="0">
            <a:spAutoFit/>
          </a:bodyPr>
          <a:lstStyle/>
          <a:p>
            <a:r>
              <a:rPr lang="zh-CN" altLang="en-US" sz="2000" b="1" dirty="0">
                <a:solidFill>
                  <a:srgbClr val="FFFFFF"/>
                </a:solidFill>
                <a:latin typeface="Times New Roman" panose="02020603050405020304" pitchFamily="18" charset="0"/>
                <a:ea typeface="宋体" panose="02010600030101010101" pitchFamily="2" charset="-122"/>
              </a:rPr>
              <a:t>支持向量回归</a:t>
            </a:r>
            <a:endParaRPr lang="en-US" sz="2000" b="1" dirty="0">
              <a:solidFill>
                <a:srgbClr val="FFFFFF"/>
              </a:solidFill>
              <a:latin typeface="Times New Roman" panose="02020603050405020304" pitchFamily="18" charset="0"/>
              <a:ea typeface="宋体" panose="02010600030101010101" pitchFamily="2" charset="-122"/>
            </a:endParaRPr>
          </a:p>
        </p:txBody>
      </p:sp>
      <p:sp>
        <p:nvSpPr>
          <p:cNvPr id="23" name="TextBox 22">
            <a:extLst>
              <a:ext uri="{FF2B5EF4-FFF2-40B4-BE49-F238E27FC236}">
                <a16:creationId xmlns:a16="http://schemas.microsoft.com/office/drawing/2014/main" id="{3087ABB0-57E8-4660-8667-ABA0652D282A}"/>
              </a:ext>
            </a:extLst>
          </p:cNvPr>
          <p:cNvSpPr txBox="1"/>
          <p:nvPr/>
        </p:nvSpPr>
        <p:spPr>
          <a:xfrm>
            <a:off x="6312195" y="3107708"/>
            <a:ext cx="5691836" cy="369332"/>
          </a:xfrm>
          <a:prstGeom prst="rect">
            <a:avLst/>
          </a:prstGeom>
          <a:noFill/>
        </p:spPr>
        <p:txBody>
          <a:bodyPr wrap="square" rtlCol="0">
            <a:spAutoFit/>
          </a:bodyPr>
          <a:lstStyle/>
          <a:p>
            <a:r>
              <a:rPr lang="zh-CN" altLang="en-US" dirty="0">
                <a:solidFill>
                  <a:srgbClr val="FFFFFF"/>
                </a:solidFill>
                <a:latin typeface="Times New Roman" panose="02020603050405020304" pitchFamily="18" charset="0"/>
                <a:ea typeface="宋体" panose="02010600030101010101" pitchFamily="2" charset="-122"/>
              </a:rPr>
              <a:t>决策树回归：以</a:t>
            </a:r>
            <a:r>
              <a:rPr lang="en-US" altLang="zh-CN" dirty="0">
                <a:solidFill>
                  <a:srgbClr val="FFFFFF"/>
                </a:solidFill>
                <a:latin typeface="Times New Roman" panose="02020603050405020304" pitchFamily="18" charset="0"/>
                <a:ea typeface="宋体" panose="02010600030101010101" pitchFamily="2" charset="-122"/>
              </a:rPr>
              <a:t>MSE</a:t>
            </a:r>
            <a:r>
              <a:rPr lang="zh-CN" altLang="en-US" dirty="0">
                <a:solidFill>
                  <a:srgbClr val="FFFFFF"/>
                </a:solidFill>
                <a:latin typeface="Times New Roman" panose="02020603050405020304" pitchFamily="18" charset="0"/>
                <a:ea typeface="宋体" panose="02010600030101010101" pitchFamily="2" charset="-122"/>
              </a:rPr>
              <a:t>等回归算法的指标决定树的生长</a:t>
            </a:r>
            <a:endParaRPr lang="en-US" dirty="0">
              <a:solidFill>
                <a:srgbClr val="FFFFFF"/>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9194797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barn(inVertical)">
                                      <p:cBhvr>
                                        <p:cTn id="7" dur="500"/>
                                        <p:tgtEl>
                                          <p:spTgt spid="17">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barn(inVertical)">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barn(inVertical)">
                                      <p:cBhvr>
                                        <p:cTn id="17" dur="500"/>
                                        <p:tgtEl>
                                          <p:spTgt spid="1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barn(inVertical)">
                                      <p:cBhvr>
                                        <p:cTn id="22" dur="500"/>
                                        <p:tgtEl>
                                          <p:spTgt spid="1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animEffect transition="in" filter="barn(inVertical)">
                                      <p:cBhvr>
                                        <p:cTn id="27" dur="500"/>
                                        <p:tgtEl>
                                          <p:spTgt spid="1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7">
                                            <p:txEl>
                                              <p:pRg st="4" end="4"/>
                                            </p:txEl>
                                          </p:spTgt>
                                        </p:tgtEl>
                                        <p:attrNameLst>
                                          <p:attrName>style.visibility</p:attrName>
                                        </p:attrNameLst>
                                      </p:cBhvr>
                                      <p:to>
                                        <p:strVal val="visible"/>
                                      </p:to>
                                    </p:set>
                                    <p:animEffect transition="in" filter="barn(inVertical)">
                                      <p:cBhvr>
                                        <p:cTn id="32" dur="500"/>
                                        <p:tgtEl>
                                          <p:spTgt spid="1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barn(inVertical)">
                                      <p:cBhvr>
                                        <p:cTn id="37" dur="500"/>
                                        <p:tgtEl>
                                          <p:spTgt spid="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525" y="331779"/>
            <a:ext cx="10572000" cy="970450"/>
          </a:xfrm>
        </p:spPr>
        <p:txBody>
          <a:bodyPr>
            <a:normAutofit/>
          </a:bodyPr>
          <a:lstStyle/>
          <a:p>
            <a:r>
              <a:rPr lang="zh-CN" altLang="en-US" dirty="0">
                <a:latin typeface="宋体" panose="02010600030101010101" pitchFamily="2" charset="-122"/>
                <a:ea typeface="宋体" panose="02010600030101010101" pitchFamily="2" charset="-122"/>
              </a:rPr>
              <a:t>其他回归算法</a:t>
            </a:r>
            <a:endParaRPr lang="en-US" altLang="zh-CN" dirty="0">
              <a:latin typeface="宋体" panose="02010600030101010101" pitchFamily="2" charset="-122"/>
              <a:ea typeface="宋体" panose="02010600030101010101" pitchFamily="2" charset="-122"/>
            </a:endParaRPr>
          </a:p>
        </p:txBody>
      </p:sp>
      <p:sp>
        <p:nvSpPr>
          <p:cNvPr id="21" name="Content Placeholder 2">
            <a:extLst>
              <a:ext uri="{FF2B5EF4-FFF2-40B4-BE49-F238E27FC236}">
                <a16:creationId xmlns:a16="http://schemas.microsoft.com/office/drawing/2014/main" id="{3F833CEC-82F0-4C03-9837-5EEE761E02D1}"/>
              </a:ext>
            </a:extLst>
          </p:cNvPr>
          <p:cNvSpPr txBox="1">
            <a:spLocks/>
          </p:cNvSpPr>
          <p:nvPr/>
        </p:nvSpPr>
        <p:spPr>
          <a:xfrm>
            <a:off x="481524" y="1721189"/>
            <a:ext cx="3591711" cy="3415622"/>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nSpc>
                <a:spcPct val="110000"/>
              </a:lnSpc>
            </a:pPr>
            <a:r>
              <a:rPr lang="zh-CN" altLang="en-US" sz="2000" dirty="0">
                <a:latin typeface="Times New Roman" panose="02020603050405020304" pitchFamily="18" charset="0"/>
                <a:cs typeface="Times New Roman" panose="02020603050405020304" pitchFamily="18" charset="0"/>
              </a:rPr>
              <a:t>其用法大类各算法对应之分类算法，唯所导入之库不同</a:t>
            </a:r>
            <a:endParaRPr lang="en-US" sz="2000" dirty="0">
              <a:latin typeface="Times New Roman" panose="02020603050405020304" pitchFamily="18" charset="0"/>
              <a:cs typeface="Times New Roman" panose="02020603050405020304" pitchFamily="18" charset="0"/>
            </a:endParaRPr>
          </a:p>
        </p:txBody>
      </p:sp>
      <p:pic>
        <p:nvPicPr>
          <p:cNvPr id="22" name="Picture 8">
            <a:extLst>
              <a:ext uri="{FF2B5EF4-FFF2-40B4-BE49-F238E27FC236}">
                <a16:creationId xmlns:a16="http://schemas.microsoft.com/office/drawing/2014/main" id="{2E8B8E3F-F006-46EC-98BE-4667B4EE5CD4}"/>
              </a:ext>
            </a:extLst>
          </p:cNvPr>
          <p:cNvPicPr>
            <a:picLocks noChangeAspect="1"/>
          </p:cNvPicPr>
          <p:nvPr/>
        </p:nvPicPr>
        <p:blipFill rotWithShape="1">
          <a:blip r:embed="rId2"/>
          <a:srcRect l="21887" t="19864" r="29745" b="5324"/>
          <a:stretch/>
        </p:blipFill>
        <p:spPr>
          <a:xfrm>
            <a:off x="4618664" y="457511"/>
            <a:ext cx="6970524" cy="6064588"/>
          </a:xfrm>
          <a:prstGeom prst="rect">
            <a:avLst/>
          </a:prstGeom>
        </p:spPr>
      </p:pic>
    </p:spTree>
    <p:extLst>
      <p:ext uri="{BB962C8B-B14F-4D97-AF65-F5344CB8AC3E}">
        <p14:creationId xmlns:p14="http://schemas.microsoft.com/office/powerpoint/2010/main" val="18137713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âunsupervised learning exampleâçå¾çæç´¢ç»æ">
            <a:extLst>
              <a:ext uri="{FF2B5EF4-FFF2-40B4-BE49-F238E27FC236}">
                <a16:creationId xmlns:a16="http://schemas.microsoft.com/office/drawing/2014/main" id="{09AACE5E-04E3-47E4-B659-A3AC1D936A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6469" y="1863205"/>
            <a:ext cx="4931131" cy="25888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32E7CC5-0270-4EC8-ABD9-859FD4BD475B}"/>
              </a:ext>
            </a:extLst>
          </p:cNvPr>
          <p:cNvPicPr>
            <a:picLocks noChangeAspect="1"/>
          </p:cNvPicPr>
          <p:nvPr/>
        </p:nvPicPr>
        <p:blipFill rotWithShape="1">
          <a:blip r:embed="rId3"/>
          <a:srcRect l="17526" t="32789" r="18342" b="19728"/>
          <a:stretch/>
        </p:blipFill>
        <p:spPr>
          <a:xfrm>
            <a:off x="712058" y="300747"/>
            <a:ext cx="5355372" cy="2230339"/>
          </a:xfrm>
          <a:prstGeom prst="rect">
            <a:avLst/>
          </a:prstGeom>
        </p:spPr>
      </p:pic>
      <p:sp>
        <p:nvSpPr>
          <p:cNvPr id="10" name="Rectangle 9">
            <a:extLst>
              <a:ext uri="{FF2B5EF4-FFF2-40B4-BE49-F238E27FC236}">
                <a16:creationId xmlns:a16="http://schemas.microsoft.com/office/drawing/2014/main" id="{B85B89E0-4ACA-45C1-B9C2-788BEEF6BC2D}"/>
              </a:ext>
            </a:extLst>
          </p:cNvPr>
          <p:cNvSpPr/>
          <p:nvPr/>
        </p:nvSpPr>
        <p:spPr>
          <a:xfrm>
            <a:off x="690791" y="5680507"/>
            <a:ext cx="5355373" cy="461665"/>
          </a:xfrm>
          <a:prstGeom prst="rect">
            <a:avLst/>
          </a:prstGeom>
        </p:spPr>
        <p:txBody>
          <a:bodyPr wrap="square">
            <a:spAutoFit/>
          </a:bodyPr>
          <a:lstStyle/>
          <a:p>
            <a:r>
              <a:rPr lang="en-US" sz="1200" dirty="0">
                <a:solidFill>
                  <a:srgbClr val="FFFFFF"/>
                </a:solidFill>
                <a:latin typeface="Times New Roman" panose="02020603050405020304" pitchFamily="18" charset="0"/>
                <a:cs typeface="Times New Roman" panose="02020603050405020304" pitchFamily="18" charset="0"/>
              </a:rPr>
              <a:t>Wu, Y., Liu, S., Wu, X., Liu, Y., &amp; Guan, Y. (2016). Burst detection in district metering areas using a data driven clustering algorithm. Water research, 100, 28-37.</a:t>
            </a:r>
          </a:p>
        </p:txBody>
      </p:sp>
      <p:sp>
        <p:nvSpPr>
          <p:cNvPr id="11" name="Rectangle 10">
            <a:extLst>
              <a:ext uri="{FF2B5EF4-FFF2-40B4-BE49-F238E27FC236}">
                <a16:creationId xmlns:a16="http://schemas.microsoft.com/office/drawing/2014/main" id="{6B33B639-E8B1-442A-9B9A-9A0DE4EBCBC2}"/>
              </a:ext>
            </a:extLst>
          </p:cNvPr>
          <p:cNvSpPr/>
          <p:nvPr/>
        </p:nvSpPr>
        <p:spPr>
          <a:xfrm>
            <a:off x="690790" y="2676759"/>
            <a:ext cx="5355373" cy="646331"/>
          </a:xfrm>
          <a:prstGeom prst="rect">
            <a:avLst/>
          </a:prstGeom>
        </p:spPr>
        <p:txBody>
          <a:bodyPr wrap="square">
            <a:spAutoFit/>
          </a:bodyPr>
          <a:lstStyle/>
          <a:p>
            <a:r>
              <a:rPr lang="en-US" sz="1200" dirty="0" err="1">
                <a:solidFill>
                  <a:srgbClr val="FFFFFF"/>
                </a:solidFill>
                <a:latin typeface="Times New Roman" panose="02020603050405020304" pitchFamily="18" charset="0"/>
                <a:cs typeface="Times New Roman" panose="02020603050405020304" pitchFamily="18" charset="0"/>
              </a:rPr>
              <a:t>Teimouri</a:t>
            </a:r>
            <a:r>
              <a:rPr lang="en-US" sz="1200" dirty="0">
                <a:solidFill>
                  <a:srgbClr val="FFFFFF"/>
                </a:solidFill>
                <a:latin typeface="Times New Roman" panose="02020603050405020304" pitchFamily="18" charset="0"/>
                <a:cs typeface="Times New Roman" panose="02020603050405020304" pitchFamily="18" charset="0"/>
              </a:rPr>
              <a:t>, M., </a:t>
            </a:r>
            <a:r>
              <a:rPr lang="en-US" sz="1200" dirty="0" err="1">
                <a:solidFill>
                  <a:srgbClr val="FFFFFF"/>
                </a:solidFill>
                <a:latin typeface="Times New Roman" panose="02020603050405020304" pitchFamily="18" charset="0"/>
                <a:cs typeface="Times New Roman" panose="02020603050405020304" pitchFamily="18" charset="0"/>
              </a:rPr>
              <a:t>Indahl</a:t>
            </a:r>
            <a:r>
              <a:rPr lang="en-US" sz="1200" dirty="0">
                <a:solidFill>
                  <a:srgbClr val="FFFFFF"/>
                </a:solidFill>
                <a:latin typeface="Times New Roman" panose="02020603050405020304" pitchFamily="18" charset="0"/>
                <a:cs typeface="Times New Roman" panose="02020603050405020304" pitchFamily="18" charset="0"/>
              </a:rPr>
              <a:t>, U., </a:t>
            </a:r>
            <a:r>
              <a:rPr lang="en-US" sz="1200" dirty="0" err="1">
                <a:solidFill>
                  <a:srgbClr val="FFFFFF"/>
                </a:solidFill>
                <a:latin typeface="Times New Roman" panose="02020603050405020304" pitchFamily="18" charset="0"/>
                <a:cs typeface="Times New Roman" panose="02020603050405020304" pitchFamily="18" charset="0"/>
              </a:rPr>
              <a:t>Sickel</a:t>
            </a:r>
            <a:r>
              <a:rPr lang="en-US" sz="1200" dirty="0">
                <a:solidFill>
                  <a:srgbClr val="FFFFFF"/>
                </a:solidFill>
                <a:latin typeface="Times New Roman" panose="02020603050405020304" pitchFamily="18" charset="0"/>
                <a:cs typeface="Times New Roman" panose="02020603050405020304" pitchFamily="18" charset="0"/>
              </a:rPr>
              <a:t>, H., &amp; </a:t>
            </a:r>
            <a:r>
              <a:rPr lang="en-US" sz="1200" dirty="0" err="1">
                <a:solidFill>
                  <a:srgbClr val="FFFFFF"/>
                </a:solidFill>
                <a:latin typeface="Times New Roman" panose="02020603050405020304" pitchFamily="18" charset="0"/>
                <a:cs typeface="Times New Roman" panose="02020603050405020304" pitchFamily="18" charset="0"/>
              </a:rPr>
              <a:t>Tveite</a:t>
            </a:r>
            <a:r>
              <a:rPr lang="en-US" sz="1200" dirty="0">
                <a:solidFill>
                  <a:srgbClr val="FFFFFF"/>
                </a:solidFill>
                <a:latin typeface="Times New Roman" panose="02020603050405020304" pitchFamily="18" charset="0"/>
                <a:cs typeface="Times New Roman" panose="02020603050405020304" pitchFamily="18" charset="0"/>
              </a:rPr>
              <a:t>, H. (2018). Deriving animal movement behaviors using movement parameters extracted from location data. </a:t>
            </a:r>
            <a:r>
              <a:rPr lang="en-US" sz="1200" i="1" dirty="0">
                <a:solidFill>
                  <a:srgbClr val="FFFFFF"/>
                </a:solidFill>
                <a:latin typeface="Times New Roman" panose="02020603050405020304" pitchFamily="18" charset="0"/>
                <a:cs typeface="Times New Roman" panose="02020603050405020304" pitchFamily="18" charset="0"/>
              </a:rPr>
              <a:t>ISPRS International Journal of Geo-Information</a:t>
            </a:r>
            <a:r>
              <a:rPr lang="en-US" sz="1200" dirty="0">
                <a:solidFill>
                  <a:srgbClr val="FFFFFF"/>
                </a:solidFill>
                <a:latin typeface="Times New Roman" panose="02020603050405020304" pitchFamily="18" charset="0"/>
                <a:cs typeface="Times New Roman" panose="02020603050405020304" pitchFamily="18" charset="0"/>
              </a:rPr>
              <a:t>, </a:t>
            </a:r>
            <a:r>
              <a:rPr lang="en-US" sz="1200" i="1" dirty="0">
                <a:solidFill>
                  <a:srgbClr val="FFFFFF"/>
                </a:solidFill>
                <a:latin typeface="Times New Roman" panose="02020603050405020304" pitchFamily="18" charset="0"/>
                <a:cs typeface="Times New Roman" panose="02020603050405020304" pitchFamily="18" charset="0"/>
              </a:rPr>
              <a:t>7</a:t>
            </a:r>
            <a:r>
              <a:rPr lang="en-US" sz="1200" dirty="0">
                <a:solidFill>
                  <a:srgbClr val="FFFFFF"/>
                </a:solidFill>
                <a:latin typeface="Times New Roman" panose="02020603050405020304" pitchFamily="18" charset="0"/>
                <a:cs typeface="Times New Roman" panose="02020603050405020304" pitchFamily="18" charset="0"/>
              </a:rPr>
              <a:t>(2), 78.</a:t>
            </a:r>
          </a:p>
        </p:txBody>
      </p:sp>
      <p:pic>
        <p:nvPicPr>
          <p:cNvPr id="12" name="Picture 2" descr="https://ars.els-cdn.com/content/image/1-s2.0-S0043135416303347-fx1_lrg.jpg">
            <a:extLst>
              <a:ext uri="{FF2B5EF4-FFF2-40B4-BE49-F238E27FC236}">
                <a16:creationId xmlns:a16="http://schemas.microsoft.com/office/drawing/2014/main" id="{0F8BEF01-9BD7-4F43-BBE8-CF1DF6AE42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628" y="3397013"/>
            <a:ext cx="5355372" cy="21100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3" name="Rectangle 2"/>
          <p:cNvSpPr/>
          <p:nvPr/>
        </p:nvSpPr>
        <p:spPr>
          <a:xfrm>
            <a:off x="6836306" y="4664844"/>
            <a:ext cx="4346818" cy="1508105"/>
          </a:xfrm>
          <a:prstGeom prst="rect">
            <a:avLst/>
          </a:prstGeom>
        </p:spPr>
        <p:txBody>
          <a:bodyPr wrap="square">
            <a:spAutoFit/>
          </a:bodyPr>
          <a:lstStyle/>
          <a:p>
            <a:pPr>
              <a:buClr>
                <a:schemeClr val="accent1"/>
              </a:buClr>
            </a:pPr>
            <a:r>
              <a:rPr lang="zh-CN" altLang="en-US" sz="2000" b="1" dirty="0">
                <a:solidFill>
                  <a:schemeClr val="accent4"/>
                </a:solidFill>
                <a:latin typeface="Times New Roman" panose="02020603050405020304" pitchFamily="18" charset="0"/>
                <a:ea typeface="宋体" panose="02010600030101010101" pitchFamily="2" charset="-122"/>
                <a:cs typeface="Times New Roman" panose="02020603050405020304" pitchFamily="18" charset="0"/>
              </a:rPr>
              <a:t>无监督学习：</a:t>
            </a:r>
            <a:endParaRPr lang="en-US" altLang="zh-CN" sz="2000" b="1" dirty="0">
              <a:solidFill>
                <a:schemeClr val="accent4"/>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Clr>
                <a:schemeClr val="accent1"/>
              </a:buClr>
              <a:buFont typeface="Wingdings" charset="2"/>
              <a:buChar char="Ø"/>
            </a:pP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聚类：根据事务本身固有特质进行分组（羊的运动行为的识别）</a:t>
            </a:r>
            <a:endPar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Clr>
                <a:schemeClr val="accent1"/>
              </a:buClr>
              <a:buFont typeface="Wingdings" charset="2"/>
              <a:buChar char="Ø"/>
            </a:pP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降维：</a:t>
            </a:r>
            <a:r>
              <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PCA</a:t>
            </a:r>
            <a:endPar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Clr>
                <a:schemeClr val="accent1"/>
              </a:buClr>
              <a:buFont typeface="Wingdings" charset="2"/>
              <a:buChar char="Ø"/>
            </a:pP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异常检测（爆管）</a:t>
            </a:r>
            <a:endParaRPr lang="en-US" dirty="0"/>
          </a:p>
        </p:txBody>
      </p:sp>
    </p:spTree>
    <p:extLst>
      <p:ext uri="{BB962C8B-B14F-4D97-AF65-F5344CB8AC3E}">
        <p14:creationId xmlns:p14="http://schemas.microsoft.com/office/powerpoint/2010/main" val="16226973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7F7A-8E96-4FB6-A87F-6F23D12C936A}"/>
              </a:ext>
            </a:extLst>
          </p:cNvPr>
          <p:cNvSpPr>
            <a:spLocks noGrp="1"/>
          </p:cNvSpPr>
          <p:nvPr>
            <p:ph type="title"/>
          </p:nvPr>
        </p:nvSpPr>
        <p:spPr>
          <a:xfrm>
            <a:off x="337064" y="154548"/>
            <a:ext cx="10572000" cy="970450"/>
          </a:xfrm>
        </p:spPr>
        <p:txBody>
          <a:bodyPr/>
          <a:lstStyle/>
          <a:p>
            <a:r>
              <a:rPr lang="zh-CN" altLang="en-US" dirty="0">
                <a:latin typeface="宋体" panose="02010600030101010101" pitchFamily="2" charset="-122"/>
                <a:ea typeface="宋体" panose="02010600030101010101" pitchFamily="2" charset="-122"/>
              </a:rPr>
              <a:t>聚类与其他机器学习方法的联用</a:t>
            </a:r>
            <a:endParaRPr lang="en-US" dirty="0">
              <a:latin typeface="宋体" panose="02010600030101010101" pitchFamily="2" charset="-122"/>
              <a:ea typeface="宋体" panose="02010600030101010101" pitchFamily="2" charset="-122"/>
            </a:endParaRPr>
          </a:p>
        </p:txBody>
      </p:sp>
      <p:sp>
        <p:nvSpPr>
          <p:cNvPr id="3" name="Text Placeholder 2">
            <a:extLst>
              <a:ext uri="{FF2B5EF4-FFF2-40B4-BE49-F238E27FC236}">
                <a16:creationId xmlns:a16="http://schemas.microsoft.com/office/drawing/2014/main" id="{D0BBB08E-E00B-4DA9-B7E9-C54524A3407D}"/>
              </a:ext>
            </a:extLst>
          </p:cNvPr>
          <p:cNvSpPr>
            <a:spLocks noGrp="1"/>
          </p:cNvSpPr>
          <p:nvPr>
            <p:ph type="body" idx="1"/>
          </p:nvPr>
        </p:nvSpPr>
        <p:spPr>
          <a:xfrm>
            <a:off x="566674" y="4762611"/>
            <a:ext cx="6739001" cy="1674570"/>
          </a:xfrm>
        </p:spPr>
        <p:txBody>
          <a:bodyPr/>
          <a:lstStyle/>
          <a:p>
            <a:r>
              <a:rPr lang="zh-CN" altLang="en-US" sz="1800" dirty="0">
                <a:latin typeface="Times New Roman" panose="02020603050405020304" pitchFamily="18" charset="0"/>
              </a:rPr>
              <a:t>由</a:t>
            </a:r>
            <a:r>
              <a:rPr lang="en-US" altLang="zh-CN" sz="1800" dirty="0">
                <a:latin typeface="Times New Roman" panose="02020603050405020304" pitchFamily="18" charset="0"/>
              </a:rPr>
              <a:t>SOM</a:t>
            </a:r>
            <a:r>
              <a:rPr lang="zh-CN" altLang="en-US" sz="1800" dirty="0">
                <a:latin typeface="Times New Roman" panose="02020603050405020304" pitchFamily="18" charset="0"/>
              </a:rPr>
              <a:t>聚类洪水淹没地图</a:t>
            </a:r>
          </a:p>
          <a:p>
            <a:r>
              <a:rPr lang="zh-CN" altLang="en-US" sz="1800" dirty="0">
                <a:latin typeface="Times New Roman" panose="02020603050405020304" pitchFamily="18" charset="0"/>
              </a:rPr>
              <a:t>使用</a:t>
            </a:r>
            <a:r>
              <a:rPr lang="en-US" altLang="zh-CN" sz="1800" dirty="0">
                <a:latin typeface="Times New Roman" panose="02020603050405020304" pitchFamily="18" charset="0"/>
              </a:rPr>
              <a:t>R-NARX</a:t>
            </a:r>
            <a:r>
              <a:rPr lang="zh-CN" altLang="en-US" sz="1800" dirty="0">
                <a:latin typeface="Times New Roman" panose="02020603050405020304" pitchFamily="18" charset="0"/>
              </a:rPr>
              <a:t>网络，预测总淹没量</a:t>
            </a:r>
          </a:p>
          <a:p>
            <a:r>
              <a:rPr lang="zh-CN" altLang="en-US" sz="1800" dirty="0">
                <a:latin typeface="Times New Roman" panose="02020603050405020304" pitchFamily="18" charset="0"/>
              </a:rPr>
              <a:t>根据预测的总淹没量，选择洪水淹没地图，以生成实时预测的区域洪水淹没地图</a:t>
            </a:r>
            <a:endParaRPr lang="en-US" dirty="0">
              <a:latin typeface="Times New Roman" panose="02020603050405020304" pitchFamily="18" charset="0"/>
            </a:endParaRPr>
          </a:p>
        </p:txBody>
      </p:sp>
      <p:pic>
        <p:nvPicPr>
          <p:cNvPr id="6" name="Picture 5">
            <a:extLst>
              <a:ext uri="{FF2B5EF4-FFF2-40B4-BE49-F238E27FC236}">
                <a16:creationId xmlns:a16="http://schemas.microsoft.com/office/drawing/2014/main" id="{AA5613B8-934C-406A-A4FF-00943CDAB8F7}"/>
              </a:ext>
            </a:extLst>
          </p:cNvPr>
          <p:cNvPicPr>
            <a:picLocks noChangeAspect="1"/>
          </p:cNvPicPr>
          <p:nvPr/>
        </p:nvPicPr>
        <p:blipFill>
          <a:blip r:embed="rId2"/>
          <a:stretch>
            <a:fillRect/>
          </a:stretch>
        </p:blipFill>
        <p:spPr>
          <a:xfrm>
            <a:off x="7757157" y="438150"/>
            <a:ext cx="3868169" cy="5981700"/>
          </a:xfrm>
          <a:prstGeom prst="rect">
            <a:avLst/>
          </a:prstGeom>
        </p:spPr>
      </p:pic>
      <p:pic>
        <p:nvPicPr>
          <p:cNvPr id="7" name="Picture 6">
            <a:extLst>
              <a:ext uri="{FF2B5EF4-FFF2-40B4-BE49-F238E27FC236}">
                <a16:creationId xmlns:a16="http://schemas.microsoft.com/office/drawing/2014/main" id="{6649004C-5DD8-4C6E-B591-6BDD43620EC9}"/>
              </a:ext>
            </a:extLst>
          </p:cNvPr>
          <p:cNvPicPr>
            <a:picLocks noChangeAspect="1"/>
          </p:cNvPicPr>
          <p:nvPr/>
        </p:nvPicPr>
        <p:blipFill rotWithShape="1">
          <a:blip r:embed="rId3"/>
          <a:srcRect l="25252" t="25687" r="26789" b="18899"/>
          <a:stretch/>
        </p:blipFill>
        <p:spPr>
          <a:xfrm>
            <a:off x="923733" y="1258104"/>
            <a:ext cx="4699331" cy="3054229"/>
          </a:xfrm>
          <a:prstGeom prst="rect">
            <a:avLst/>
          </a:prstGeom>
        </p:spPr>
      </p:pic>
      <p:sp>
        <p:nvSpPr>
          <p:cNvPr id="8" name="Rectangle 7">
            <a:extLst>
              <a:ext uri="{FF2B5EF4-FFF2-40B4-BE49-F238E27FC236}">
                <a16:creationId xmlns:a16="http://schemas.microsoft.com/office/drawing/2014/main" id="{7237E447-052B-4680-B6D4-6F66858B2830}"/>
              </a:ext>
            </a:extLst>
          </p:cNvPr>
          <p:cNvSpPr/>
          <p:nvPr/>
        </p:nvSpPr>
        <p:spPr>
          <a:xfrm>
            <a:off x="566674" y="4487559"/>
            <a:ext cx="5413451" cy="461665"/>
          </a:xfrm>
          <a:prstGeom prst="rect">
            <a:avLst/>
          </a:prstGeom>
        </p:spPr>
        <p:txBody>
          <a:bodyPr wrap="square">
            <a:spAutoFit/>
          </a:bodyPr>
          <a:lstStyle/>
          <a:p>
            <a:pPr algn="just"/>
            <a:r>
              <a:rPr lang="en-US" sz="1200" dirty="0" err="1">
                <a:solidFill>
                  <a:srgbClr val="FFFFFF"/>
                </a:solidFill>
                <a:latin typeface="Times New Roman" panose="02020603050405020304" pitchFamily="18" charset="0"/>
                <a:cs typeface="Times New Roman" panose="02020603050405020304" pitchFamily="18" charset="0"/>
              </a:rPr>
              <a:t>Candelieri</a:t>
            </a:r>
            <a:r>
              <a:rPr lang="en-US" sz="1200" dirty="0">
                <a:solidFill>
                  <a:srgbClr val="FFFFFF"/>
                </a:solidFill>
                <a:latin typeface="Times New Roman" panose="02020603050405020304" pitchFamily="18" charset="0"/>
                <a:cs typeface="Times New Roman" panose="02020603050405020304" pitchFamily="18" charset="0"/>
              </a:rPr>
              <a:t>, A. (2017). Clustering and support vector regression for water demand forecasting and anomaly detection. </a:t>
            </a:r>
            <a:r>
              <a:rPr lang="en-US" sz="1200" i="1" dirty="0">
                <a:solidFill>
                  <a:srgbClr val="FFFFFF"/>
                </a:solidFill>
                <a:latin typeface="Times New Roman" panose="02020603050405020304" pitchFamily="18" charset="0"/>
                <a:cs typeface="Times New Roman" panose="02020603050405020304" pitchFamily="18" charset="0"/>
              </a:rPr>
              <a:t>Water</a:t>
            </a:r>
            <a:r>
              <a:rPr lang="en-US" sz="1200" dirty="0">
                <a:solidFill>
                  <a:srgbClr val="FFFFFF"/>
                </a:solidFill>
                <a:latin typeface="Times New Roman" panose="02020603050405020304" pitchFamily="18" charset="0"/>
                <a:cs typeface="Times New Roman" panose="02020603050405020304" pitchFamily="18" charset="0"/>
              </a:rPr>
              <a:t>, </a:t>
            </a:r>
            <a:r>
              <a:rPr lang="en-US" sz="1200" i="1" dirty="0">
                <a:solidFill>
                  <a:srgbClr val="FFFFFF"/>
                </a:solidFill>
                <a:latin typeface="Times New Roman" panose="02020603050405020304" pitchFamily="18" charset="0"/>
                <a:cs typeface="Times New Roman" panose="02020603050405020304" pitchFamily="18" charset="0"/>
              </a:rPr>
              <a:t>9</a:t>
            </a:r>
            <a:r>
              <a:rPr lang="en-US" sz="1200" dirty="0">
                <a:solidFill>
                  <a:srgbClr val="FFFFFF"/>
                </a:solidFill>
                <a:latin typeface="Times New Roman" panose="02020603050405020304" pitchFamily="18" charset="0"/>
                <a:cs typeface="Times New Roman" panose="02020603050405020304" pitchFamily="18" charset="0"/>
              </a:rPr>
              <a:t>(3), 224.</a:t>
            </a:r>
          </a:p>
        </p:txBody>
      </p:sp>
    </p:spTree>
    <p:extLst>
      <p:ext uri="{BB962C8B-B14F-4D97-AF65-F5344CB8AC3E}">
        <p14:creationId xmlns:p14="http://schemas.microsoft.com/office/powerpoint/2010/main" val="15139701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bg/>
                                          </p:spTgt>
                                        </p:tgtEl>
                                        <p:attrNameLst>
                                          <p:attrName>style.visibility</p:attrName>
                                        </p:attrNameLst>
                                      </p:cBhvr>
                                      <p:to>
                                        <p:strVal val="visible"/>
                                      </p:to>
                                    </p:set>
                                    <p:anim calcmode="lin" valueType="num">
                                      <p:cBhvr additive="base">
                                        <p:cTn id="21" dur="500" fill="hold"/>
                                        <p:tgtEl>
                                          <p:spTgt spid="3">
                                            <p:bg/>
                                          </p:spTgt>
                                        </p:tgtEl>
                                        <p:attrNameLst>
                                          <p:attrName>ppt_x</p:attrName>
                                        </p:attrNameLst>
                                      </p:cBhvr>
                                      <p:tavLst>
                                        <p:tav tm="0">
                                          <p:val>
                                            <p:strVal val="#ppt_x"/>
                                          </p:val>
                                        </p:tav>
                                        <p:tav tm="100000">
                                          <p:val>
                                            <p:strVal val="#ppt_x"/>
                                          </p:val>
                                        </p:tav>
                                      </p:tavLst>
                                    </p:anim>
                                    <p:anim calcmode="lin" valueType="num">
                                      <p:cBhvr additive="base">
                                        <p:cTn id="22" dur="500" fill="hold"/>
                                        <p:tgtEl>
                                          <p:spTgt spid="3">
                                            <p:bg/>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autoUpdateAnimBg="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74B2-A12F-40D6-A56D-16BC6FB7474D}"/>
              </a:ext>
            </a:extLst>
          </p:cNvPr>
          <p:cNvSpPr>
            <a:spLocks noGrp="1"/>
          </p:cNvSpPr>
          <p:nvPr>
            <p:ph type="title"/>
          </p:nvPr>
        </p:nvSpPr>
        <p:spPr>
          <a:xfrm>
            <a:off x="344486" y="98053"/>
            <a:ext cx="10572000" cy="970450"/>
          </a:xfrm>
        </p:spPr>
        <p:txBody>
          <a:bodyPr>
            <a:no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聚类的关键：距离</a:t>
            </a:r>
            <a:endParaRPr lang="en-US" dirty="0">
              <a:latin typeface="宋体" panose="02010600030101010101" pitchFamily="2" charset="-122"/>
              <a:ea typeface="宋体" panose="02010600030101010101" pitchFamily="2" charset="-122"/>
            </a:endParaRPr>
          </a:p>
        </p:txBody>
      </p:sp>
      <p:pic>
        <p:nvPicPr>
          <p:cNvPr id="11" name="Picture 2" descr="ç¸å³å¾ç">
            <a:extLst>
              <a:ext uri="{FF2B5EF4-FFF2-40B4-BE49-F238E27FC236}">
                <a16:creationId xmlns:a16="http://schemas.microsoft.com/office/drawing/2014/main" id="{9C894086-75FC-4A1D-A4CD-BE5F44757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67" y="1433316"/>
            <a:ext cx="3258633" cy="2970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âclustering distanceâçå¾çæç´¢ç»æ">
            <a:extLst>
              <a:ext uri="{FF2B5EF4-FFF2-40B4-BE49-F238E27FC236}">
                <a16:creationId xmlns:a16="http://schemas.microsoft.com/office/drawing/2014/main" id="{1C895D34-A982-4B96-9C16-1C794F4E8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796" y="1433316"/>
            <a:ext cx="3928003" cy="29490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âtime series distance clusteringâçå¾çæç´¢ç»æ">
            <a:extLst>
              <a:ext uri="{FF2B5EF4-FFF2-40B4-BE49-F238E27FC236}">
                <a16:creationId xmlns:a16="http://schemas.microsoft.com/office/drawing/2014/main" id="{C8D92B05-E61F-4A9F-8794-0B805E88D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67" y="4502365"/>
            <a:ext cx="7285932" cy="19685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829687C-0A87-4345-994F-7DC465C721D3}"/>
              </a:ext>
            </a:extLst>
          </p:cNvPr>
          <p:cNvSpPr txBox="1"/>
          <p:nvPr/>
        </p:nvSpPr>
        <p:spPr>
          <a:xfrm>
            <a:off x="8022261" y="3429000"/>
            <a:ext cx="3530872" cy="1831271"/>
          </a:xfrm>
          <a:prstGeom prst="rect">
            <a:avLst/>
          </a:prstGeom>
          <a:noFill/>
        </p:spPr>
        <p:txBody>
          <a:bodyPr wrap="square" rtlCol="0">
            <a:spAutoFit/>
          </a:bodyPr>
          <a:lstStyle/>
          <a:p>
            <a:pPr marL="342900" indent="-342900" algn="just" hangingPunct="1">
              <a:spcBef>
                <a:spcPts val="600"/>
              </a:spcBef>
              <a:buClr>
                <a:schemeClr val="accent1"/>
              </a:buClr>
              <a:buSzPct val="100000"/>
              <a:buFontTx/>
              <a:buChar char=""/>
            </a:pP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分类特征和连续特征的距离都是可以被测量的</a:t>
            </a:r>
            <a:endPar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dirty="0">
              <a:solidFill>
                <a:srgbClr val="FFFFFF"/>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lgn="just" hangingPunct="1">
              <a:spcBef>
                <a:spcPts val="600"/>
              </a:spcBef>
              <a:buClr>
                <a:schemeClr val="accent1"/>
              </a:buClr>
              <a:buSzPct val="100000"/>
              <a:buFontTx/>
              <a:buChar char=""/>
            </a:pP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时间序列数据的关键特征可被直接提取或者使用信号处理方法来提取</a:t>
            </a:r>
            <a:endParaRPr 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5724840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C4F2BC-F489-4384-8994-CDEF01FC1EC3}"/>
              </a:ext>
            </a:extLst>
          </p:cNvPr>
          <p:cNvSpPr txBox="1">
            <a:spLocks/>
          </p:cNvSpPr>
          <p:nvPr/>
        </p:nvSpPr>
        <p:spPr>
          <a:xfrm>
            <a:off x="458772" y="409040"/>
            <a:ext cx="10572000" cy="970450"/>
          </a:xfrm>
          <a:prstGeom prst="rect">
            <a:avLst/>
          </a:prstGeom>
          <a:ln w="12700">
            <a:miter lim="400000"/>
          </a:ln>
          <a:effectLst>
            <a:outerShdw blurRad="50800" dir="14400000" rotWithShape="0">
              <a:srgbClr val="000000">
                <a:alpha val="60000"/>
              </a:srgbClr>
            </a:outerShdw>
          </a:effectLst>
          <a:extLst>
            <a:ext uri="{C572A759-6A51-4108-AA02-DFA0A04FC94B}">
              <ma14:wrappingTextBoxFlag xmlns="" xmlns:ma14="http://schemas.microsoft.com/office/mac/drawingml/2011/main" val="1"/>
            </a:ext>
          </a:extLst>
        </p:spPr>
        <p:txBody>
          <a:bodyPr lIns="45719" rIns="45719" anchor="b">
            <a:noAutofit/>
          </a:bodyPr>
          <a:lstStyle>
            <a:lvl1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j-lt"/>
                <a:ea typeface="+mn-ea"/>
                <a:cs typeface="+mn-cs"/>
                <a:sym typeface="Century Gothic"/>
              </a:defRPr>
            </a:lvl1pPr>
            <a:lvl2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2pPr>
            <a:lvl3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3pPr>
            <a:lvl4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4pPr>
            <a:lvl5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5pPr>
            <a:lvl6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6pPr>
            <a:lvl7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7pPr>
            <a:lvl8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8pPr>
            <a:lvl9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9pPr>
          </a:lstStyle>
          <a:p>
            <a:r>
              <a:rPr lang="en-US" altLang="zh-CN" dirty="0">
                <a:solidFill>
                  <a:srgbClr val="FFFFFF"/>
                </a:solidFill>
                <a:latin typeface="Times New Roman" panose="02020603050405020304" pitchFamily="18" charset="0"/>
                <a:cs typeface="Times New Roman" panose="02020603050405020304" pitchFamily="18" charset="0"/>
              </a:rPr>
              <a:t>K-means</a:t>
            </a:r>
            <a:endParaRPr lang="en-US" dirty="0">
              <a:latin typeface="Microsoft YaHei Light" panose="020B0502040204020203" pitchFamily="34" charset="-122"/>
              <a:ea typeface="Microsoft YaHei Light" panose="020B0502040204020203" pitchFamily="34" charset="-122"/>
            </a:endParaRPr>
          </a:p>
        </p:txBody>
      </p:sp>
      <p:sp>
        <p:nvSpPr>
          <p:cNvPr id="26" name="Content Placeholder 2">
            <a:extLst>
              <a:ext uri="{FF2B5EF4-FFF2-40B4-BE49-F238E27FC236}">
                <a16:creationId xmlns:a16="http://schemas.microsoft.com/office/drawing/2014/main" id="{B176173C-D0B4-4354-8604-F2E51E2C6CB8}"/>
              </a:ext>
            </a:extLst>
          </p:cNvPr>
          <p:cNvSpPr txBox="1">
            <a:spLocks/>
          </p:cNvSpPr>
          <p:nvPr/>
        </p:nvSpPr>
        <p:spPr>
          <a:xfrm>
            <a:off x="341551" y="2602352"/>
            <a:ext cx="3923893" cy="3248942"/>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gn="just"/>
            <a:r>
              <a:rPr lang="zh-CN" altLang="en-US" sz="1800" dirty="0">
                <a:latin typeface="Times New Roman" panose="02020603050405020304" pitchFamily="18" charset="0"/>
                <a:cs typeface="Times New Roman" panose="02020603050405020304" pitchFamily="18" charset="0"/>
              </a:rPr>
              <a:t>随机初始点</a:t>
            </a:r>
            <a:r>
              <a:rPr lang="en-US" altLang="zh-CN" sz="1800" dirty="0">
                <a:latin typeface="Times New Roman" panose="02020603050405020304" pitchFamily="18" charset="0"/>
                <a:cs typeface="Times New Roman" panose="02020603050405020304" pitchFamily="18" charset="0"/>
              </a:rPr>
              <a:t>k</a:t>
            </a:r>
            <a:r>
              <a:rPr lang="zh-CN" altLang="en-US" sz="1800" dirty="0">
                <a:latin typeface="Times New Roman" panose="02020603050405020304" pitchFamily="18" charset="0"/>
                <a:cs typeface="Times New Roman" panose="02020603050405020304" pitchFamily="18" charset="0"/>
              </a:rPr>
              <a:t>，作为质心</a:t>
            </a:r>
          </a:p>
          <a:p>
            <a:pPr algn="just"/>
            <a:r>
              <a:rPr lang="zh-CN" altLang="en-US" sz="1800" dirty="0">
                <a:latin typeface="Times New Roman" panose="02020603050405020304" pitchFamily="18" charset="0"/>
                <a:cs typeface="Times New Roman" panose="02020603050405020304" pitchFamily="18" charset="0"/>
              </a:rPr>
              <a:t>根据计算出来的距离将每个数据点分配到其最近的质心周围</a:t>
            </a:r>
          </a:p>
          <a:p>
            <a:pPr algn="just"/>
            <a:r>
              <a:rPr lang="zh-CN" altLang="en-US" sz="1800" dirty="0">
                <a:latin typeface="Times New Roman" panose="02020603050405020304" pitchFamily="18" charset="0"/>
                <a:cs typeface="Times New Roman" panose="02020603050405020304" pitchFamily="18" charset="0"/>
              </a:rPr>
              <a:t>在给定次数的迭代中，重新计算并更新每个集群的质心</a:t>
            </a:r>
            <a:endParaRPr lang="en-US" altLang="zh-CN" sz="1800" dirty="0">
              <a:latin typeface="Times New Roman" panose="02020603050405020304" pitchFamily="18" charset="0"/>
              <a:cs typeface="Times New Roman" panose="02020603050405020304" pitchFamily="18" charset="0"/>
            </a:endParaRPr>
          </a:p>
        </p:txBody>
      </p:sp>
      <p:pic>
        <p:nvPicPr>
          <p:cNvPr id="18" name="Picture 2" descr="âk means gifâçå¾çæç´¢ç»æ">
            <a:extLst>
              <a:ext uri="{FF2B5EF4-FFF2-40B4-BE49-F238E27FC236}">
                <a16:creationId xmlns:a16="http://schemas.microsoft.com/office/drawing/2014/main" id="{9D7C45B4-14EF-4CE7-9E48-3FCDEC2DE70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4401019" y="2338141"/>
            <a:ext cx="7051078" cy="377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23157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3AE5B54E-4A13-4917-8A9A-BEDF95DFF515}"/>
              </a:ext>
            </a:extLst>
          </p:cNvPr>
          <p:cNvSpPr txBox="1">
            <a:spLocks/>
          </p:cNvSpPr>
          <p:nvPr/>
        </p:nvSpPr>
        <p:spPr>
          <a:xfrm>
            <a:off x="5477070" y="4542105"/>
            <a:ext cx="6114855" cy="1243630"/>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gn="just"/>
            <a:r>
              <a:rPr lang="zh-CN" altLang="en-US" sz="2000" dirty="0">
                <a:latin typeface="Times New Roman" panose="02020603050405020304" pitchFamily="18" charset="0"/>
                <a:cs typeface="Times New Roman" panose="02020603050405020304" pitchFamily="18" charset="0"/>
              </a:rPr>
              <a:t>注意</a:t>
            </a:r>
            <a:r>
              <a:rPr lang="en-US" altLang="zh-CN" sz="2000" dirty="0" err="1">
                <a:latin typeface="Times New Roman" panose="02020603050405020304" pitchFamily="18" charset="0"/>
                <a:cs typeface="Times New Roman" panose="02020603050405020304" pitchFamily="18" charset="0"/>
              </a:rPr>
              <a:t>kmeans.fit</a:t>
            </a:r>
            <a:r>
              <a:rPr lang="zh-CN" altLang="en-US" sz="2000" dirty="0">
                <a:latin typeface="Times New Roman" panose="02020603050405020304" pitchFamily="18" charset="0"/>
                <a:cs typeface="Times New Roman" panose="02020603050405020304" pitchFamily="18" charset="0"/>
              </a:rPr>
              <a:t>中只需要</a:t>
            </a:r>
            <a:r>
              <a:rPr lang="en-US" altLang="zh-CN" sz="2000" dirty="0">
                <a:latin typeface="Times New Roman" panose="02020603050405020304" pitchFamily="18" charset="0"/>
                <a:cs typeface="Times New Roman" panose="02020603050405020304" pitchFamily="18" charset="0"/>
              </a:rPr>
              <a:t>data</a:t>
            </a:r>
            <a:r>
              <a:rPr lang="zh-CN" altLang="en-US" sz="2000" dirty="0">
                <a:latin typeface="Times New Roman" panose="02020603050405020304" pitchFamily="18" charset="0"/>
                <a:cs typeface="Times New Roman" panose="02020603050405020304" pitchFamily="18" charset="0"/>
              </a:rPr>
              <a:t>，而不需要</a:t>
            </a:r>
            <a:r>
              <a:rPr lang="en-US" altLang="zh-CN" sz="2000" dirty="0">
                <a:latin typeface="Times New Roman" panose="02020603050405020304" pitchFamily="18" charset="0"/>
                <a:cs typeface="Times New Roman" panose="02020603050405020304" pitchFamily="18" charset="0"/>
              </a:rPr>
              <a:t>labels</a:t>
            </a:r>
            <a:r>
              <a:rPr lang="zh-CN" altLang="en-US" sz="2000" dirty="0">
                <a:latin typeface="Times New Roman" panose="02020603050405020304" pitchFamily="18" charset="0"/>
                <a:cs typeface="Times New Roman" panose="02020603050405020304" pitchFamily="18" charset="0"/>
              </a:rPr>
              <a:t>，以往监督学习则需要</a:t>
            </a:r>
            <a:r>
              <a:rPr lang="en-US" altLang="zh-CN" sz="2000" dirty="0" err="1">
                <a:latin typeface="Times New Roman" panose="02020603050405020304" pitchFamily="18" charset="0"/>
                <a:cs typeface="Times New Roman" panose="02020603050405020304" pitchFamily="18" charset="0"/>
              </a:rPr>
              <a:t>model.fit</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X_train</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y_train</a:t>
            </a:r>
            <a:r>
              <a:rPr lang="en-US" altLang="zh-C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C99EF0F5-1ED7-4747-AC72-A9CAD8507949}"/>
              </a:ext>
            </a:extLst>
          </p:cNvPr>
          <p:cNvPicPr>
            <a:picLocks noChangeAspect="1"/>
          </p:cNvPicPr>
          <p:nvPr/>
        </p:nvPicPr>
        <p:blipFill rotWithShape="1">
          <a:blip r:embed="rId2"/>
          <a:srcRect l="21428" t="26620" r="47806" b="5325"/>
          <a:stretch/>
        </p:blipFill>
        <p:spPr>
          <a:xfrm>
            <a:off x="695890" y="468461"/>
            <a:ext cx="4781180" cy="5949217"/>
          </a:xfrm>
          <a:prstGeom prst="rect">
            <a:avLst/>
          </a:prstGeom>
        </p:spPr>
      </p:pic>
      <p:pic>
        <p:nvPicPr>
          <p:cNvPr id="30" name="Picture 29">
            <a:extLst>
              <a:ext uri="{FF2B5EF4-FFF2-40B4-BE49-F238E27FC236}">
                <a16:creationId xmlns:a16="http://schemas.microsoft.com/office/drawing/2014/main" id="{0173C882-CBCC-41A6-AAC5-E51B63595B92}"/>
              </a:ext>
            </a:extLst>
          </p:cNvPr>
          <p:cNvPicPr>
            <a:picLocks noChangeAspect="1"/>
          </p:cNvPicPr>
          <p:nvPr/>
        </p:nvPicPr>
        <p:blipFill rotWithShape="1">
          <a:blip r:embed="rId3"/>
          <a:srcRect l="20816" t="38640" r="44209" b="20046"/>
          <a:stretch/>
        </p:blipFill>
        <p:spPr>
          <a:xfrm>
            <a:off x="5686620" y="468461"/>
            <a:ext cx="5905305" cy="3923858"/>
          </a:xfrm>
          <a:prstGeom prst="rect">
            <a:avLst/>
          </a:prstGeom>
        </p:spPr>
      </p:pic>
    </p:spTree>
    <p:extLst>
      <p:ext uri="{BB962C8B-B14F-4D97-AF65-F5344CB8AC3E}">
        <p14:creationId xmlns:p14="http://schemas.microsoft.com/office/powerpoint/2010/main" val="112126528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7F2C-4486-4CDD-A016-BF117B5D5D9B}"/>
              </a:ext>
            </a:extLst>
          </p:cNvPr>
          <p:cNvSpPr>
            <a:spLocks noGrp="1"/>
          </p:cNvSpPr>
          <p:nvPr>
            <p:ph type="title"/>
          </p:nvPr>
        </p:nvSpPr>
        <p:spPr>
          <a:xfrm>
            <a:off x="588515" y="851869"/>
            <a:ext cx="8528879" cy="679673"/>
          </a:xfrm>
        </p:spPr>
        <p:txBody>
          <a:bodyPr>
            <a:noAutofit/>
          </a:bodyPr>
          <a:lstStyle/>
          <a:p>
            <a:r>
              <a:rPr lang="zh-CN" altLang="en-US" dirty="0">
                <a:latin typeface="Times New Roman" panose="02020603050405020304" pitchFamily="18" charset="0"/>
                <a:ea typeface="宋体" panose="02010600030101010101" pitchFamily="2" charset="-122"/>
              </a:rPr>
              <a:t>聚类的评判指标：</a:t>
            </a:r>
            <a:br>
              <a:rPr lang="en-US" altLang="zh-CN" dirty="0">
                <a:latin typeface="Times New Roman" panose="02020603050405020304" pitchFamily="18" charset="0"/>
                <a:ea typeface="宋体" panose="02010600030101010101" pitchFamily="2" charset="-122"/>
              </a:rPr>
            </a:br>
            <a:r>
              <a:rPr lang="zh-CN" altLang="en-US" dirty="0">
                <a:latin typeface="Times New Roman" panose="02020603050405020304" pitchFamily="18" charset="0"/>
                <a:ea typeface="宋体" panose="02010600030101010101" pitchFamily="2" charset="-122"/>
              </a:rPr>
              <a:t>轮廓系数 （</a:t>
            </a:r>
            <a:r>
              <a:rPr lang="en-US" altLang="zh-CN" dirty="0">
                <a:latin typeface="Times New Roman" panose="02020603050405020304" pitchFamily="18" charset="0"/>
                <a:ea typeface="宋体" panose="02010600030101010101" pitchFamily="2" charset="-122"/>
              </a:rPr>
              <a:t>Silhouette Coefficient</a:t>
            </a:r>
            <a:r>
              <a:rPr lang="zh-CN" altLang="en-US" dirty="0">
                <a:latin typeface="Times New Roman" panose="02020603050405020304" pitchFamily="18" charset="0"/>
                <a:ea typeface="宋体" panose="02010600030101010101" pitchFamily="2" charset="-122"/>
              </a:rPr>
              <a:t>）</a:t>
            </a:r>
            <a:endParaRPr lang="en-US" dirty="0">
              <a:latin typeface="Times New Roman" panose="02020603050405020304" pitchFamily="18"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559FF91-426B-44E7-9C03-8145910B6401}"/>
                  </a:ext>
                </a:extLst>
              </p:cNvPr>
              <p:cNvSpPr txBox="1">
                <a:spLocks/>
              </p:cNvSpPr>
              <p:nvPr/>
            </p:nvSpPr>
            <p:spPr>
              <a:xfrm>
                <a:off x="300796" y="3544866"/>
                <a:ext cx="9995729" cy="2377100"/>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fontScale="92500" lnSpcReduction="20000"/>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marL="0" indent="0">
                  <a:buNone/>
                </a:pPr>
                <a:endParaRPr lang="en-US" altLang="zh-CN" sz="1800" dirty="0">
                  <a:solidFill>
                    <a:srgbClr val="FFFFFF"/>
                  </a:solidFill>
                  <a:latin typeface="Times New Roman" panose="02020603050405020304" pitchFamily="18" charset="0"/>
                  <a:cs typeface="Times New Roman" panose="02020603050405020304" pitchFamily="18" charset="0"/>
                </a:endParaRPr>
              </a:p>
              <a:p>
                <a:r>
                  <a:rPr lang="en-US" altLang="zh-CN" sz="1800" dirty="0">
                    <a:solidFill>
                      <a:srgbClr val="FFFFFF"/>
                    </a:solidFill>
                    <a:latin typeface="Times New Roman" panose="02020603050405020304" pitchFamily="18" charset="0"/>
                    <a:cs typeface="Times New Roman" panose="02020603050405020304" pitchFamily="18" charset="0"/>
                  </a:rPr>
                  <a:t>a(</a:t>
                </a:r>
                <a:r>
                  <a:rPr lang="en-US" altLang="zh-CN" sz="1800" dirty="0" err="1">
                    <a:solidFill>
                      <a:srgbClr val="FFFFFF"/>
                    </a:solidFill>
                    <a:latin typeface="Times New Roman" panose="02020603050405020304" pitchFamily="18" charset="0"/>
                    <a:cs typeface="Times New Roman" panose="02020603050405020304" pitchFamily="18" charset="0"/>
                  </a:rPr>
                  <a:t>i</a:t>
                </a:r>
                <a:r>
                  <a:rPr lang="en-US" altLang="zh-CN" sz="1800" dirty="0">
                    <a:solidFill>
                      <a:srgbClr val="FFFFFF"/>
                    </a:solidFill>
                    <a:latin typeface="Times New Roman" panose="02020603050405020304" pitchFamily="18" charset="0"/>
                    <a:cs typeface="Times New Roman" panose="02020603050405020304" pitchFamily="18" charset="0"/>
                  </a:rPr>
                  <a:t>): </a:t>
                </a:r>
                <a:r>
                  <a:rPr lang="zh-CN" altLang="en-US" sz="1800" dirty="0">
                    <a:solidFill>
                      <a:srgbClr val="FFFFFF"/>
                    </a:solidFill>
                    <a:latin typeface="Times New Roman" panose="02020603050405020304" pitchFamily="18" charset="0"/>
                    <a:cs typeface="Times New Roman" panose="02020603050405020304" pitchFamily="18" charset="0"/>
                  </a:rPr>
                  <a:t>样本</a:t>
                </a:r>
                <a:r>
                  <a:rPr lang="en-US" altLang="zh-CN" sz="1800" dirty="0" err="1">
                    <a:solidFill>
                      <a:srgbClr val="FFFFFF"/>
                    </a:solidFill>
                    <a:latin typeface="Times New Roman" panose="02020603050405020304" pitchFamily="18" charset="0"/>
                    <a:cs typeface="Times New Roman" panose="02020603050405020304" pitchFamily="18" charset="0"/>
                  </a:rPr>
                  <a:t>i</a:t>
                </a:r>
                <a:r>
                  <a:rPr lang="zh-CN" altLang="en-US" sz="1800" dirty="0">
                    <a:solidFill>
                      <a:srgbClr val="FFFFFF"/>
                    </a:solidFill>
                    <a:latin typeface="Times New Roman" panose="02020603050405020304" pitchFamily="18" charset="0"/>
                    <a:cs typeface="Times New Roman" panose="02020603050405020304" pitchFamily="18" charset="0"/>
                  </a:rPr>
                  <a:t>到同一个</a:t>
                </a:r>
                <a:r>
                  <a:rPr lang="en-US" altLang="zh-CN" sz="1800" dirty="0">
                    <a:solidFill>
                      <a:srgbClr val="FFFFFF"/>
                    </a:solidFill>
                    <a:latin typeface="Times New Roman" panose="02020603050405020304" pitchFamily="18" charset="0"/>
                    <a:cs typeface="Times New Roman" panose="02020603050405020304" pitchFamily="18" charset="0"/>
                  </a:rPr>
                  <a:t>cluster</a:t>
                </a:r>
                <a:r>
                  <a:rPr lang="zh-CN" altLang="en-US" sz="1800" dirty="0">
                    <a:solidFill>
                      <a:srgbClr val="FFFFFF"/>
                    </a:solidFill>
                    <a:latin typeface="Times New Roman" panose="02020603050405020304" pitchFamily="18" charset="0"/>
                    <a:cs typeface="Times New Roman" panose="02020603050405020304" pitchFamily="18" charset="0"/>
                  </a:rPr>
                  <a:t>内所有其他样本的距离</a:t>
                </a:r>
                <a:endParaRPr lang="en-US" altLang="zh-CN" sz="1800" dirty="0">
                  <a:solidFill>
                    <a:srgbClr val="FFFFFF"/>
                  </a:solidFill>
                  <a:latin typeface="Times New Roman" panose="02020603050405020304" pitchFamily="18" charset="0"/>
                  <a:cs typeface="Times New Roman" panose="02020603050405020304" pitchFamily="18" charset="0"/>
                </a:endParaRPr>
              </a:p>
              <a:p>
                <a:pPr marL="0" indent="0">
                  <a:buNone/>
                </a:pPr>
                <a:r>
                  <a:rPr lang="zh-CN" altLang="en-US" sz="1800" dirty="0">
                    <a:solidFill>
                      <a:srgbClr val="FFFFFF"/>
                    </a:solidFill>
                    <a:latin typeface="Times New Roman" panose="02020603050405020304" pitchFamily="18" charset="0"/>
                    <a:cs typeface="Times New Roman" panose="02020603050405020304" pitchFamily="18" charset="0"/>
                  </a:rPr>
                  <a:t>的平均值</a:t>
                </a:r>
                <a:endParaRPr lang="en-US" altLang="zh-CN" sz="1800" dirty="0">
                  <a:solidFill>
                    <a:srgbClr val="FFFFFF"/>
                  </a:solidFill>
                  <a:latin typeface="Times New Roman" panose="02020603050405020304" pitchFamily="18" charset="0"/>
                  <a:cs typeface="Times New Roman" panose="02020603050405020304" pitchFamily="18" charset="0"/>
                </a:endParaRPr>
              </a:p>
              <a:p>
                <a:r>
                  <a:rPr lang="en-US" altLang="zh-CN" sz="1800" dirty="0">
                    <a:solidFill>
                      <a:srgbClr val="FFFFFF"/>
                    </a:solidFill>
                    <a:latin typeface="Times New Roman" panose="02020603050405020304" pitchFamily="18" charset="0"/>
                    <a:cs typeface="Times New Roman" panose="02020603050405020304" pitchFamily="18" charset="0"/>
                  </a:rPr>
                  <a:t>b(</a:t>
                </a:r>
                <a:r>
                  <a:rPr lang="en-US" altLang="zh-CN" sz="1800" dirty="0" err="1">
                    <a:solidFill>
                      <a:srgbClr val="FFFFFF"/>
                    </a:solidFill>
                    <a:latin typeface="Times New Roman" panose="02020603050405020304" pitchFamily="18" charset="0"/>
                    <a:cs typeface="Times New Roman" panose="02020603050405020304" pitchFamily="18" charset="0"/>
                  </a:rPr>
                  <a:t>i</a:t>
                </a:r>
                <a:r>
                  <a:rPr lang="en-US" altLang="zh-CN" sz="1800" dirty="0">
                    <a:solidFill>
                      <a:srgbClr val="FFFFFF"/>
                    </a:solidFill>
                    <a:latin typeface="Times New Roman" panose="02020603050405020304" pitchFamily="18" charset="0"/>
                    <a:cs typeface="Times New Roman" panose="02020603050405020304" pitchFamily="18" charset="0"/>
                  </a:rPr>
                  <a:t>):</a:t>
                </a:r>
                <a:r>
                  <a:rPr lang="zh-CN" altLang="en-US" sz="1800" dirty="0">
                    <a:solidFill>
                      <a:srgbClr val="FFFFFF"/>
                    </a:solidFill>
                    <a:latin typeface="Times New Roman" panose="02020603050405020304" pitchFamily="18" charset="0"/>
                    <a:cs typeface="Times New Roman" panose="02020603050405020304" pitchFamily="18" charset="0"/>
                  </a:rPr>
                  <a:t> 样本</a:t>
                </a:r>
                <a:r>
                  <a:rPr lang="en-US" altLang="zh-CN" sz="1800" dirty="0" err="1">
                    <a:solidFill>
                      <a:srgbClr val="FFFFFF"/>
                    </a:solidFill>
                    <a:latin typeface="Times New Roman" panose="02020603050405020304" pitchFamily="18" charset="0"/>
                    <a:cs typeface="Times New Roman" panose="02020603050405020304" pitchFamily="18" charset="0"/>
                  </a:rPr>
                  <a:t>i</a:t>
                </a:r>
                <a:r>
                  <a:rPr lang="zh-CN" altLang="en-US" sz="1800" dirty="0">
                    <a:solidFill>
                      <a:srgbClr val="FFFFFF"/>
                    </a:solidFill>
                    <a:latin typeface="Times New Roman" panose="02020603050405020304" pitchFamily="18" charset="0"/>
                    <a:cs typeface="Times New Roman" panose="02020603050405020304" pitchFamily="18" charset="0"/>
                  </a:rPr>
                  <a:t>到不同的</a:t>
                </a:r>
                <a:r>
                  <a:rPr lang="en-US" altLang="zh-CN" sz="1800" dirty="0">
                    <a:solidFill>
                      <a:srgbClr val="FFFFFF"/>
                    </a:solidFill>
                    <a:latin typeface="Times New Roman" panose="02020603050405020304" pitchFamily="18" charset="0"/>
                    <a:cs typeface="Times New Roman" panose="02020603050405020304" pitchFamily="18" charset="0"/>
                  </a:rPr>
                  <a:t>cluster</a:t>
                </a:r>
                <a:r>
                  <a:rPr lang="zh-CN" altLang="en-US" sz="1800" dirty="0">
                    <a:solidFill>
                      <a:srgbClr val="FFFFFF"/>
                    </a:solidFill>
                    <a:latin typeface="Times New Roman" panose="02020603050405020304" pitchFamily="18" charset="0"/>
                    <a:cs typeface="Times New Roman" panose="02020603050405020304" pitchFamily="18" charset="0"/>
                  </a:rPr>
                  <a:t>中所有样本的平均距离，</a:t>
                </a:r>
                <a:endParaRPr lang="en-US" altLang="zh-CN" sz="1800" dirty="0">
                  <a:solidFill>
                    <a:srgbClr val="FFFFFF"/>
                  </a:solidFill>
                  <a:latin typeface="Times New Roman" panose="02020603050405020304" pitchFamily="18" charset="0"/>
                  <a:cs typeface="Times New Roman" panose="02020603050405020304" pitchFamily="18" charset="0"/>
                </a:endParaRPr>
              </a:p>
              <a:p>
                <a:pPr marL="0" indent="0">
                  <a:buNone/>
                </a:pPr>
                <a:r>
                  <a:rPr lang="zh-CN" altLang="en-US" sz="1800" dirty="0">
                    <a:solidFill>
                      <a:srgbClr val="FFFFFF"/>
                    </a:solidFill>
                    <a:latin typeface="Times New Roman" panose="02020603050405020304" pitchFamily="18" charset="0"/>
                    <a:cs typeface="Times New Roman" panose="02020603050405020304" pitchFamily="18" charset="0"/>
                  </a:rPr>
                  <a:t>遍历所有其他</a:t>
                </a:r>
                <a:r>
                  <a:rPr lang="en-US" altLang="zh-CN" sz="1800" dirty="0">
                    <a:solidFill>
                      <a:srgbClr val="FFFFFF"/>
                    </a:solidFill>
                    <a:latin typeface="Times New Roman" panose="02020603050405020304" pitchFamily="18" charset="0"/>
                    <a:cs typeface="Times New Roman" panose="02020603050405020304" pitchFamily="18" charset="0"/>
                  </a:rPr>
                  <a:t>cluster</a:t>
                </a:r>
                <a:r>
                  <a:rPr lang="zh-CN" altLang="en-US" sz="1800" dirty="0">
                    <a:solidFill>
                      <a:srgbClr val="FFFFFF"/>
                    </a:solidFill>
                    <a:latin typeface="Times New Roman" panose="02020603050405020304" pitchFamily="18" charset="0"/>
                    <a:cs typeface="Times New Roman" panose="02020603050405020304" pitchFamily="18" charset="0"/>
                  </a:rPr>
                  <a:t>，最近的平均距离即为</a:t>
                </a:r>
                <a:r>
                  <a:rPr lang="en-US" altLang="zh-CN" sz="1800" dirty="0">
                    <a:solidFill>
                      <a:srgbClr val="FFFFFF"/>
                    </a:solidFill>
                    <a:latin typeface="Times New Roman" panose="02020603050405020304" pitchFamily="18" charset="0"/>
                    <a:cs typeface="Times New Roman" panose="02020603050405020304" pitchFamily="18" charset="0"/>
                  </a:rPr>
                  <a:t>b(</a:t>
                </a:r>
                <a:r>
                  <a:rPr lang="en-US" altLang="zh-CN" sz="1800" dirty="0" err="1">
                    <a:solidFill>
                      <a:srgbClr val="FFFFFF"/>
                    </a:solidFill>
                    <a:latin typeface="Times New Roman" panose="02020603050405020304" pitchFamily="18" charset="0"/>
                    <a:cs typeface="Times New Roman" panose="02020603050405020304" pitchFamily="18" charset="0"/>
                  </a:rPr>
                  <a:t>i</a:t>
                </a:r>
                <a:r>
                  <a:rPr lang="en-US" altLang="zh-CN" sz="1800" dirty="0">
                    <a:solidFill>
                      <a:srgbClr val="FFFFFF"/>
                    </a:solidFill>
                    <a:latin typeface="Times New Roman" panose="02020603050405020304" pitchFamily="18" charset="0"/>
                    <a:cs typeface="Times New Roman" panose="02020603050405020304" pitchFamily="18" charset="0"/>
                  </a:rPr>
                  <a:t>) </a:t>
                </a:r>
                <a:endParaRPr lang="zh-CN" altLang="en-US" sz="1800" dirty="0">
                  <a:solidFill>
                    <a:srgbClr val="FFFFFF"/>
                  </a:solidFill>
                  <a:latin typeface="Times New Roman" panose="02020603050405020304" pitchFamily="18" charset="0"/>
                  <a:cs typeface="Times New Roman" panose="02020603050405020304" pitchFamily="18" charset="0"/>
                </a:endParaRPr>
              </a:p>
              <a:p>
                <a:r>
                  <a:rPr lang="zh-CN" altLang="en-US" sz="1800" dirty="0">
                    <a:solidFill>
                      <a:srgbClr val="FFFFFF"/>
                    </a:solidFill>
                    <a:latin typeface="Times New Roman" panose="02020603050405020304" pitchFamily="18" charset="0"/>
                    <a:cs typeface="Times New Roman" panose="02020603050405020304" pitchFamily="18" charset="0"/>
                  </a:rPr>
                  <a:t>计算所有</a:t>
                </a:r>
                <a:r>
                  <a:rPr lang="en-US" altLang="zh-CN" sz="1800" dirty="0" err="1">
                    <a:solidFill>
                      <a:srgbClr val="FFFFFF"/>
                    </a:solidFill>
                    <a:latin typeface="Times New Roman" panose="02020603050405020304" pitchFamily="18" charset="0"/>
                    <a:cs typeface="Times New Roman" panose="02020603050405020304" pitchFamily="18" charset="0"/>
                  </a:rPr>
                  <a:t>i</a:t>
                </a:r>
                <a:r>
                  <a:rPr lang="zh-CN" altLang="en-US" sz="1800" dirty="0">
                    <a:solidFill>
                      <a:srgbClr val="FFFFFF"/>
                    </a:solidFill>
                    <a:latin typeface="Times New Roman" panose="02020603050405020304" pitchFamily="18" charset="0"/>
                    <a:cs typeface="Times New Roman" panose="02020603050405020304" pitchFamily="18" charset="0"/>
                  </a:rPr>
                  <a:t>的</a:t>
                </a:r>
                <a14:m>
                  <m:oMath xmlns:m="http://schemas.openxmlformats.org/officeDocument/2006/math">
                    <m:r>
                      <m:rPr>
                        <m:sty m:val="p"/>
                      </m:rPr>
                      <a:rPr lang="en-US" sz="1800">
                        <a:solidFill>
                          <a:srgbClr val="FFFFFF"/>
                        </a:solidFill>
                        <a:latin typeface="Cambria Math" panose="02040503050406030204" pitchFamily="18" charset="0"/>
                      </a:rPr>
                      <m:t>s</m:t>
                    </m:r>
                    <m:r>
                      <a:rPr lang="en-US" sz="1800">
                        <a:solidFill>
                          <a:srgbClr val="FFFFFF"/>
                        </a:solidFill>
                        <a:latin typeface="Cambria Math" panose="02040503050406030204" pitchFamily="18" charset="0"/>
                      </a:rPr>
                      <m:t>(</m:t>
                    </m:r>
                    <m:r>
                      <m:rPr>
                        <m:sty m:val="p"/>
                      </m:rPr>
                      <a:rPr lang="en-US" sz="1800">
                        <a:solidFill>
                          <a:srgbClr val="FFFFFF"/>
                        </a:solidFill>
                        <a:latin typeface="Cambria Math" panose="02040503050406030204" pitchFamily="18" charset="0"/>
                      </a:rPr>
                      <m:t>i</m:t>
                    </m:r>
                    <m:r>
                      <a:rPr lang="en-US" sz="1800">
                        <a:solidFill>
                          <a:srgbClr val="FFFFFF"/>
                        </a:solidFill>
                        <a:latin typeface="Cambria Math" panose="02040503050406030204" pitchFamily="18" charset="0"/>
                      </a:rPr>
                      <m:t>)</m:t>
                    </m:r>
                  </m:oMath>
                </a14:m>
                <a:r>
                  <a:rPr lang="zh-CN" altLang="en-US" sz="1800" dirty="0">
                    <a:solidFill>
                      <a:srgbClr val="FFFFFF"/>
                    </a:solidFill>
                    <a:latin typeface="Times New Roman" panose="02020603050405020304" pitchFamily="18" charset="0"/>
                    <a:cs typeface="Times New Roman" panose="02020603050405020304" pitchFamily="18" charset="0"/>
                  </a:rPr>
                  <a:t>，求出平均值即为当前聚类的整</a:t>
                </a:r>
                <a:endParaRPr lang="en-US" altLang="zh-CN" sz="1800" dirty="0">
                  <a:solidFill>
                    <a:srgbClr val="FFFFFF"/>
                  </a:solidFill>
                  <a:latin typeface="Times New Roman" panose="02020603050405020304" pitchFamily="18" charset="0"/>
                  <a:cs typeface="Times New Roman" panose="02020603050405020304" pitchFamily="18" charset="0"/>
                </a:endParaRPr>
              </a:p>
              <a:p>
                <a:pPr marL="0" indent="0">
                  <a:buNone/>
                </a:pPr>
                <a:r>
                  <a:rPr lang="zh-CN" altLang="en-US" sz="1800" dirty="0">
                    <a:solidFill>
                      <a:srgbClr val="FFFFFF"/>
                    </a:solidFill>
                    <a:latin typeface="Times New Roman" panose="02020603050405020304" pitchFamily="18" charset="0"/>
                    <a:cs typeface="Times New Roman" panose="02020603050405020304" pitchFamily="18" charset="0"/>
                  </a:rPr>
                  <a:t>体轮廓系数</a:t>
                </a:r>
                <a:r>
                  <a:rPr lang="en-US" altLang="zh-CN" sz="1800" dirty="0">
                    <a:solidFill>
                      <a:srgbClr val="FFFFFF"/>
                    </a:solidFill>
                    <a:latin typeface="Times New Roman" panose="02020603050405020304" pitchFamily="18" charset="0"/>
                    <a:cs typeface="Times New Roman" panose="02020603050405020304" pitchFamily="18" charset="0"/>
                  </a:rPr>
                  <a:t>SC</a:t>
                </a:r>
              </a:p>
              <a:p>
                <a:r>
                  <a:rPr lang="zh-CN" altLang="en-US" sz="1800" dirty="0">
                    <a:solidFill>
                      <a:srgbClr val="FFFFFF"/>
                    </a:solidFill>
                    <a:latin typeface="Times New Roman" panose="02020603050405020304" pitchFamily="18" charset="0"/>
                    <a:cs typeface="Times New Roman" panose="02020603050405020304" pitchFamily="18" charset="0"/>
                  </a:rPr>
                  <a:t>该值处于</a:t>
                </a:r>
                <a:r>
                  <a:rPr lang="en-US" altLang="zh-CN" sz="1800" dirty="0">
                    <a:solidFill>
                      <a:srgbClr val="FFFFFF"/>
                    </a:solidFill>
                    <a:latin typeface="Times New Roman" panose="02020603050405020304" pitchFamily="18" charset="0"/>
                    <a:cs typeface="Times New Roman" panose="02020603050405020304" pitchFamily="18" charset="0"/>
                  </a:rPr>
                  <a:t>-1~1</a:t>
                </a:r>
                <a:r>
                  <a:rPr lang="zh-CN" altLang="en-US" sz="1800" dirty="0">
                    <a:solidFill>
                      <a:srgbClr val="FFFFFF"/>
                    </a:solidFill>
                    <a:latin typeface="Times New Roman" panose="02020603050405020304" pitchFamily="18" charset="0"/>
                    <a:cs typeface="Times New Roman" panose="02020603050405020304" pitchFamily="18" charset="0"/>
                  </a:rPr>
                  <a:t>之间，值越大，表示聚类效果越好</a:t>
                </a:r>
                <a:endParaRPr lang="en-US" sz="1800" dirty="0">
                  <a:solidFill>
                    <a:srgbClr val="FFFFFF"/>
                  </a:solidFill>
                  <a:latin typeface="Times New Roman" panose="02020603050405020304" pitchFamily="18" charset="0"/>
                  <a:cs typeface="Times New Roman" panose="02020603050405020304" pitchFamily="18" charset="0"/>
                </a:endParaRPr>
              </a:p>
            </p:txBody>
          </p:sp>
        </mc:Choice>
        <mc:Fallback>
          <p:sp>
            <p:nvSpPr>
              <p:cNvPr id="6" name="Content Placeholder 2">
                <a:extLst>
                  <a:ext uri="{FF2B5EF4-FFF2-40B4-BE49-F238E27FC236}">
                    <a16:creationId xmlns:a16="http://schemas.microsoft.com/office/drawing/2014/main" id="{A559FF91-426B-44E7-9C03-8145910B6401}"/>
                  </a:ext>
                </a:extLst>
              </p:cNvPr>
              <p:cNvSpPr txBox="1">
                <a:spLocks noRot="1" noChangeAspect="1" noMove="1" noResize="1" noEditPoints="1" noAdjustHandles="1" noChangeArrowheads="1" noChangeShapeType="1" noTextEdit="1"/>
              </p:cNvSpPr>
              <p:nvPr/>
            </p:nvSpPr>
            <p:spPr>
              <a:xfrm>
                <a:off x="300796" y="3544866"/>
                <a:ext cx="9995729" cy="2377100"/>
              </a:xfrm>
              <a:prstGeom prst="rect">
                <a:avLst/>
              </a:prstGeom>
              <a:blipFill>
                <a:blip r:embed="rId2"/>
                <a:stretch>
                  <a:fillRect/>
                </a:stretch>
              </a:blipFill>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8492091-D17D-4EA1-B187-19DE794E5616}"/>
                  </a:ext>
                </a:extLst>
              </p:cNvPr>
              <p:cNvSpPr/>
              <p:nvPr/>
            </p:nvSpPr>
            <p:spPr>
              <a:xfrm>
                <a:off x="588515" y="2202650"/>
                <a:ext cx="3762469" cy="6796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rgbClr val="FFFFFF"/>
                          </a:solidFill>
                          <a:latin typeface="Cambria Math" panose="02040503050406030204" pitchFamily="18" charset="0"/>
                        </a:rPr>
                        <m:t>s</m:t>
                      </m:r>
                      <m:r>
                        <a:rPr lang="en-US" i="0">
                          <a:solidFill>
                            <a:srgbClr val="FFFFFF"/>
                          </a:solidFill>
                          <a:latin typeface="Cambria Math" panose="02040503050406030204" pitchFamily="18" charset="0"/>
                        </a:rPr>
                        <m:t>(</m:t>
                      </m:r>
                      <m:r>
                        <m:rPr>
                          <m:sty m:val="p"/>
                        </m:rPr>
                        <a:rPr lang="en-US" i="0">
                          <a:solidFill>
                            <a:srgbClr val="FFFFFF"/>
                          </a:solidFill>
                          <a:latin typeface="Cambria Math" panose="02040503050406030204" pitchFamily="18" charset="0"/>
                        </a:rPr>
                        <m:t>i</m:t>
                      </m:r>
                      <m:r>
                        <a:rPr lang="en-US" i="0">
                          <a:solidFill>
                            <a:srgbClr val="FFFFFF"/>
                          </a:solidFill>
                          <a:latin typeface="Cambria Math" panose="02040503050406030204" pitchFamily="18" charset="0"/>
                        </a:rPr>
                        <m:t>)=</m:t>
                      </m:r>
                      <m:f>
                        <m:fPr>
                          <m:ctrlPr>
                            <a:rPr lang="en-US" i="1">
                              <a:solidFill>
                                <a:srgbClr val="FFFFFF"/>
                              </a:solidFill>
                              <a:latin typeface="Cambria Math" panose="02040503050406030204" pitchFamily="18" charset="0"/>
                            </a:rPr>
                          </m:ctrlPr>
                        </m:fPr>
                        <m:num>
                          <m:d>
                            <m:dPr>
                              <m:begChr m:val=""/>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rPr>
                                <m:t>𝑏</m:t>
                              </m:r>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rPr>
                                    <m:t>𝑖</m:t>
                                  </m:r>
                                </m:e>
                              </m:d>
                              <m:r>
                                <a:rPr lang="en-US" i="0">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𝑎</m:t>
                              </m:r>
                              <m:r>
                                <a:rPr lang="en-US" i="0">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𝑖</m:t>
                              </m:r>
                            </m:e>
                          </m:d>
                        </m:num>
                        <m:den>
                          <m:d>
                            <m:dPr>
                              <m:begChr m:val=""/>
                              <m:endChr m:val="}"/>
                              <m:ctrlPr>
                                <a:rPr lang="en-US" i="1">
                                  <a:solidFill>
                                    <a:srgbClr val="FFFFFF"/>
                                  </a:solidFill>
                                  <a:latin typeface="Cambria Math" panose="02040503050406030204" pitchFamily="18" charset="0"/>
                                </a:rPr>
                              </m:ctrlPr>
                            </m:dPr>
                            <m:e>
                              <m:r>
                                <m:rPr>
                                  <m:sty m:val="p"/>
                                </m:rPr>
                                <a:rPr lang="en-US" i="0">
                                  <a:solidFill>
                                    <a:srgbClr val="FFFFFF"/>
                                  </a:solidFill>
                                  <a:latin typeface="Cambria Math" panose="02040503050406030204" pitchFamily="18" charset="0"/>
                                </a:rPr>
                                <m:t>ma</m:t>
                              </m:r>
                              <m:func>
                                <m:funcPr>
                                  <m:ctrlPr>
                                    <a:rPr lang="en-US" i="1">
                                      <a:solidFill>
                                        <a:srgbClr val="FFFFFF"/>
                                      </a:solidFill>
                                      <a:latin typeface="Cambria Math" panose="02040503050406030204" pitchFamily="18" charset="0"/>
                                    </a:rPr>
                                  </m:ctrlPr>
                                </m:funcPr>
                                <m:fName>
                                  <m:r>
                                    <m:rPr>
                                      <m:sty m:val="p"/>
                                    </m:rPr>
                                    <a:rPr lang="en-US" i="0">
                                      <a:solidFill>
                                        <a:srgbClr val="FFFFFF"/>
                                      </a:solidFill>
                                      <a:latin typeface="Cambria Math" panose="02040503050406030204" pitchFamily="18" charset="0"/>
                                    </a:rPr>
                                    <m:t>x</m:t>
                                  </m:r>
                                </m:fName>
                                <m:e>
                                  <m:r>
                                    <a:rPr lang="en-US" i="0">
                                      <a:solidFill>
                                        <a:srgbClr val="FFFFFF"/>
                                      </a:solidFill>
                                      <a:latin typeface="Cambria Math" panose="02040503050406030204" pitchFamily="18" charset="0"/>
                                    </a:rPr>
                                    <m:t>{</m:t>
                                  </m:r>
                                </m:e>
                              </m:func>
                              <m:r>
                                <a:rPr lang="en-US" i="1">
                                  <a:solidFill>
                                    <a:srgbClr val="FFFFFF"/>
                                  </a:solidFill>
                                  <a:latin typeface="Cambria Math" panose="02040503050406030204" pitchFamily="18" charset="0"/>
                                </a:rPr>
                                <m:t>𝑎</m:t>
                              </m:r>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rPr>
                                    <m:t>𝑖</m:t>
                                  </m:r>
                                </m:e>
                              </m:d>
                              <m:r>
                                <a:rPr lang="en-US" i="0">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𝑏</m:t>
                              </m:r>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rPr>
                                    <m:t>𝑖</m:t>
                                  </m:r>
                                </m:e>
                              </m:d>
                            </m:e>
                          </m:d>
                        </m:den>
                      </m:f>
                    </m:oMath>
                  </m:oMathPara>
                </a14:m>
                <a:endParaRPr lang="en-US" dirty="0">
                  <a:solidFill>
                    <a:srgbClr val="FFFFFF"/>
                  </a:solidFill>
                </a:endParaRPr>
              </a:p>
            </p:txBody>
          </p:sp>
        </mc:Choice>
        <mc:Fallback xmlns="">
          <p:sp>
            <p:nvSpPr>
              <p:cNvPr id="7" name="Rectangle 6">
                <a:extLst>
                  <a:ext uri="{FF2B5EF4-FFF2-40B4-BE49-F238E27FC236}">
                    <a16:creationId xmlns:a16="http://schemas.microsoft.com/office/drawing/2014/main" xmlns:a14="http://schemas.microsoft.com/office/drawing/2010/main" xmlns="" id="{98492091-D17D-4EA1-B187-19DE794E5616}"/>
                  </a:ext>
                </a:extLst>
              </p:cNvPr>
              <p:cNvSpPr>
                <a:spLocks noRot="1" noChangeAspect="1" noMove="1" noResize="1" noEditPoints="1" noAdjustHandles="1" noChangeArrowheads="1" noChangeShapeType="1" noTextEdit="1"/>
              </p:cNvSpPr>
              <p:nvPr/>
            </p:nvSpPr>
            <p:spPr>
              <a:xfrm>
                <a:off x="588515" y="2202650"/>
                <a:ext cx="3762469" cy="67967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84A1C6D-7C2E-4523-B1A8-304F52344E1C}"/>
                  </a:ext>
                </a:extLst>
              </p:cNvPr>
              <p:cNvSpPr/>
              <p:nvPr/>
            </p:nvSpPr>
            <p:spPr>
              <a:xfrm>
                <a:off x="1394462" y="2887413"/>
                <a:ext cx="1617174"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srgbClr val="FFFFFF"/>
                          </a:solidFill>
                          <a:latin typeface="Cambria Math" panose="02040503050406030204" pitchFamily="18" charset="0"/>
                        </a:rPr>
                        <m:t>s</m:t>
                      </m:r>
                      <m:r>
                        <m:rPr>
                          <m:sty m:val="p"/>
                        </m:rPr>
                        <a:rPr lang="en-US" i="0">
                          <a:solidFill>
                            <a:srgbClr val="FFFFFF"/>
                          </a:solidFill>
                          <a:latin typeface="Cambria Math" panose="02040503050406030204" pitchFamily="18" charset="0"/>
                        </a:rPr>
                        <m:t>c</m:t>
                      </m:r>
                      <m:r>
                        <a:rPr lang="en-US" i="0">
                          <a:solidFill>
                            <a:srgbClr val="FFFFFF"/>
                          </a:solidFill>
                          <a:latin typeface="Cambria Math" panose="02040503050406030204" pitchFamily="18" charset="0"/>
                        </a:rPr>
                        <m:t>=</m:t>
                      </m:r>
                      <m:f>
                        <m:fPr>
                          <m:ctrlPr>
                            <a:rPr lang="en-US" i="1">
                              <a:solidFill>
                                <a:srgbClr val="FFFFFF"/>
                              </a:solidFill>
                              <a:latin typeface="Cambria Math" panose="02040503050406030204" pitchFamily="18" charset="0"/>
                            </a:rPr>
                          </m:ctrlPr>
                        </m:fPr>
                        <m:num>
                          <m:r>
                            <a:rPr lang="en-US" i="0">
                              <a:solidFill>
                                <a:srgbClr val="FFFFFF"/>
                              </a:solidFill>
                              <a:latin typeface="Cambria Math" panose="02040503050406030204" pitchFamily="18" charset="0"/>
                            </a:rPr>
                            <m:t>1</m:t>
                          </m:r>
                        </m:num>
                        <m:den>
                          <m:r>
                            <a:rPr lang="en-US" i="1">
                              <a:solidFill>
                                <a:srgbClr val="FFFFFF"/>
                              </a:solidFill>
                              <a:latin typeface="Cambria Math" panose="02040503050406030204" pitchFamily="18" charset="0"/>
                            </a:rPr>
                            <m:t>𝑛</m:t>
                          </m:r>
                        </m:den>
                      </m:f>
                      <m:nary>
                        <m:naryPr>
                          <m:chr m:val="∑"/>
                          <m:limLoc m:val="undOvr"/>
                          <m:ctrlPr>
                            <a:rPr lang="en-US" i="1">
                              <a:solidFill>
                                <a:srgbClr val="FFFFFF"/>
                              </a:solidFill>
                              <a:latin typeface="Cambria Math" panose="02040503050406030204" pitchFamily="18" charset="0"/>
                            </a:rPr>
                          </m:ctrlPr>
                        </m:naryPr>
                        <m:sub>
                          <m:r>
                            <a:rPr lang="en-US" i="1">
                              <a:solidFill>
                                <a:srgbClr val="FFFFFF"/>
                              </a:solidFill>
                              <a:latin typeface="Cambria Math" panose="02040503050406030204" pitchFamily="18" charset="0"/>
                            </a:rPr>
                            <m:t>𝑖</m:t>
                          </m:r>
                          <m:r>
                            <a:rPr lang="en-US" i="0">
                              <a:solidFill>
                                <a:srgbClr val="FFFFFF"/>
                              </a:solidFill>
                              <a:latin typeface="Cambria Math" panose="02040503050406030204" pitchFamily="18" charset="0"/>
                            </a:rPr>
                            <m:t>=1</m:t>
                          </m:r>
                        </m:sub>
                        <m:sup>
                          <m:r>
                            <a:rPr lang="en-US" i="1">
                              <a:solidFill>
                                <a:srgbClr val="FFFFFF"/>
                              </a:solidFill>
                              <a:latin typeface="Cambria Math" panose="02040503050406030204" pitchFamily="18" charset="0"/>
                            </a:rPr>
                            <m:t>𝑛</m:t>
                          </m:r>
                        </m:sup>
                        <m:e>
                          <m:d>
                            <m:dPr>
                              <m:begChr m:val=""/>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rPr>
                                <m:t>𝑠</m:t>
                              </m:r>
                              <m:r>
                                <a:rPr lang="en-US" i="0">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𝑖</m:t>
                              </m:r>
                            </m:e>
                          </m:d>
                        </m:e>
                      </m:nary>
                    </m:oMath>
                  </m:oMathPara>
                </a14:m>
                <a:endParaRPr lang="en-US" dirty="0">
                  <a:solidFill>
                    <a:srgbClr val="FFFFFF"/>
                  </a:solidFill>
                </a:endParaRPr>
              </a:p>
            </p:txBody>
          </p:sp>
        </mc:Choice>
        <mc:Fallback xmlns="">
          <p:sp>
            <p:nvSpPr>
              <p:cNvPr id="11" name="Rectangle 10">
                <a:extLst>
                  <a:ext uri="{FF2B5EF4-FFF2-40B4-BE49-F238E27FC236}">
                    <a16:creationId xmlns:a16="http://schemas.microsoft.com/office/drawing/2014/main" xmlns:a14="http://schemas.microsoft.com/office/drawing/2010/main" xmlns="" id="{284A1C6D-7C2E-4523-B1A8-304F52344E1C}"/>
                  </a:ext>
                </a:extLst>
              </p:cNvPr>
              <p:cNvSpPr>
                <a:spLocks noRot="1" noChangeAspect="1" noMove="1" noResize="1" noEditPoints="1" noAdjustHandles="1" noChangeArrowheads="1" noChangeShapeType="1" noTextEdit="1"/>
              </p:cNvSpPr>
              <p:nvPr/>
            </p:nvSpPr>
            <p:spPr>
              <a:xfrm>
                <a:off x="1394462" y="2887413"/>
                <a:ext cx="1617174" cy="848566"/>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B68B75E-8A39-4464-BA19-406AEC8F9B96}"/>
              </a:ext>
            </a:extLst>
          </p:cNvPr>
          <p:cNvPicPr>
            <a:picLocks noChangeAspect="1"/>
          </p:cNvPicPr>
          <p:nvPr/>
        </p:nvPicPr>
        <p:blipFill rotWithShape="1">
          <a:blip r:embed="rId5"/>
          <a:srcRect l="21054" t="32783" r="38762" b="25137"/>
          <a:stretch/>
        </p:blipFill>
        <p:spPr>
          <a:xfrm>
            <a:off x="5466449" y="1896250"/>
            <a:ext cx="6725551" cy="3961625"/>
          </a:xfrm>
          <a:prstGeom prst="rect">
            <a:avLst/>
          </a:prstGeom>
        </p:spPr>
      </p:pic>
    </p:spTree>
    <p:extLst>
      <p:ext uri="{BB962C8B-B14F-4D97-AF65-F5344CB8AC3E}">
        <p14:creationId xmlns:p14="http://schemas.microsoft.com/office/powerpoint/2010/main" val="560036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22E3-7491-47C0-B3E5-4D09A73456D1}"/>
              </a:ext>
            </a:extLst>
          </p:cNvPr>
          <p:cNvSpPr>
            <a:spLocks noGrp="1"/>
          </p:cNvSpPr>
          <p:nvPr>
            <p:ph type="title"/>
          </p:nvPr>
        </p:nvSpPr>
        <p:spPr>
          <a:xfrm>
            <a:off x="809999" y="553890"/>
            <a:ext cx="10572000" cy="970450"/>
          </a:xfrm>
        </p:spPr>
        <p:txBody>
          <a:bodyPr>
            <a:noAutofit/>
          </a:bodyPr>
          <a:lstStyle/>
          <a:p>
            <a:r>
              <a:rPr lang="zh-CN" altLang="en-US" dirty="0">
                <a:latin typeface="宋体" panose="02010600030101010101" pitchFamily="2" charset="-122"/>
                <a:ea typeface="宋体" panose="02010600030101010101" pitchFamily="2" charset="-122"/>
              </a:rPr>
              <a:t>聚类之后</a:t>
            </a:r>
            <a:endParaRPr lang="en-US" dirty="0">
              <a:latin typeface="宋体" panose="02010600030101010101" pitchFamily="2" charset="-122"/>
              <a:ea typeface="宋体" panose="02010600030101010101" pitchFamily="2" charset="-122"/>
            </a:endParaRPr>
          </a:p>
        </p:txBody>
      </p:sp>
      <p:sp>
        <p:nvSpPr>
          <p:cNvPr id="6" name="Rectangle 5">
            <a:extLst>
              <a:ext uri="{FF2B5EF4-FFF2-40B4-BE49-F238E27FC236}">
                <a16:creationId xmlns:a16="http://schemas.microsoft.com/office/drawing/2014/main" id="{90E9A83E-0B68-4880-A39A-C26D2725A999}"/>
              </a:ext>
            </a:extLst>
          </p:cNvPr>
          <p:cNvSpPr/>
          <p:nvPr/>
        </p:nvSpPr>
        <p:spPr>
          <a:xfrm>
            <a:off x="538065" y="2595148"/>
            <a:ext cx="5448397" cy="2015936"/>
          </a:xfrm>
          <a:prstGeom prst="rect">
            <a:avLst/>
          </a:prstGeom>
        </p:spPr>
        <p:txBody>
          <a:bodyPr wrap="square">
            <a:spAutoFit/>
          </a:bodyPr>
          <a:lstStyle/>
          <a:p>
            <a:pPr marL="342900" indent="-342900" algn="just" hangingPunct="1">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可研判各组之特征，为下一步利用数据提供支持</a:t>
            </a:r>
            <a:endPar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solidFill>
                <a:srgbClr val="FFFFFF"/>
              </a:solidFill>
              <a:latin typeface="Times New Roman" panose="02020603050405020304" pitchFamily="18" charset="0"/>
              <a:ea typeface="宋体" panose="02010600030101010101" pitchFamily="2" charset="-122"/>
            </a:endParaRPr>
          </a:p>
          <a:p>
            <a:pPr marL="342900" indent="-342900" algn="just" hangingPunct="1">
              <a:spcBef>
                <a:spcPts val="600"/>
              </a:spcBef>
              <a:buClr>
                <a:schemeClr val="accent1"/>
              </a:buClr>
              <a:buSzPct val="100000"/>
              <a:buFontTx/>
              <a:buChar char=""/>
            </a:pP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Function in python:</a:t>
            </a:r>
          </a:p>
          <a:p>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solidFill>
                  <a:srgbClr val="FFFFFF"/>
                </a:solidFill>
                <a:latin typeface="Times New Roman" panose="02020603050405020304" pitchFamily="18" charset="0"/>
                <a:ea typeface="宋体" panose="02010600030101010101" pitchFamily="2" charset="-122"/>
              </a:rPr>
              <a:t>自定义的</a:t>
            </a:r>
            <a:r>
              <a:rPr lang="en-US" altLang="zh-CN" sz="2000" dirty="0">
                <a:solidFill>
                  <a:srgbClr val="FFFFFF"/>
                </a:solidFill>
                <a:latin typeface="Times New Roman" panose="02020603050405020304" pitchFamily="18" charset="0"/>
                <a:ea typeface="宋体" panose="02010600030101010101" pitchFamily="2" charset="-122"/>
              </a:rPr>
              <a:t>(def)</a:t>
            </a:r>
            <a:r>
              <a:rPr lang="zh-CN" altLang="en-US" sz="2000" dirty="0">
                <a:solidFill>
                  <a:srgbClr val="FFFFFF"/>
                </a:solidFill>
                <a:latin typeface="Times New Roman" panose="02020603050405020304" pitchFamily="18" charset="0"/>
                <a:ea typeface="宋体" panose="02010600030101010101" pitchFamily="2" charset="-122"/>
              </a:rPr>
              <a:t>，规定了输入</a:t>
            </a:r>
            <a:r>
              <a:rPr lang="en-US" altLang="zh-CN" sz="2000" dirty="0">
                <a:solidFill>
                  <a:srgbClr val="FFFFFF"/>
                </a:solidFill>
                <a:latin typeface="Times New Roman" panose="02020603050405020304" pitchFamily="18" charset="0"/>
                <a:ea typeface="宋体" panose="02010600030101010101" pitchFamily="2" charset="-122"/>
              </a:rPr>
              <a:t>(</a:t>
            </a:r>
            <a:r>
              <a:rPr lang="en-US" altLang="zh-CN" sz="2000" dirty="0" err="1">
                <a:solidFill>
                  <a:srgbClr val="FFFFFF"/>
                </a:solidFill>
                <a:latin typeface="Times New Roman" panose="02020603050405020304" pitchFamily="18" charset="0"/>
                <a:ea typeface="宋体" panose="02010600030101010101" pitchFamily="2" charset="-122"/>
              </a:rPr>
              <a:t>i</a:t>
            </a:r>
            <a:r>
              <a:rPr lang="en-US" altLang="zh-CN" sz="2000" dirty="0">
                <a:solidFill>
                  <a:srgbClr val="FFFFFF"/>
                </a:solidFill>
                <a:latin typeface="Times New Roman" panose="02020603050405020304" pitchFamily="18" charset="0"/>
                <a:ea typeface="宋体" panose="02010600030101010101" pitchFamily="2" charset="-122"/>
              </a:rPr>
              <a:t>, </a:t>
            </a:r>
            <a:r>
              <a:rPr lang="zh-CN" altLang="en-US" sz="2000" dirty="0">
                <a:solidFill>
                  <a:srgbClr val="FFFFFF"/>
                </a:solidFill>
                <a:latin typeface="Times New Roman" panose="02020603050405020304" pitchFamily="18" charset="0"/>
                <a:ea typeface="宋体" panose="02010600030101010101" pitchFamily="2" charset="-122"/>
              </a:rPr>
              <a:t>在</a:t>
            </a:r>
            <a:r>
              <a:rPr lang="en-US" altLang="zh-CN" sz="2000" dirty="0">
                <a:solidFill>
                  <a:srgbClr val="FFFFFF"/>
                </a:solidFill>
                <a:latin typeface="Times New Roman" panose="02020603050405020304" pitchFamily="18" charset="0"/>
                <a:ea typeface="宋体" panose="02010600030101010101" pitchFamily="2" charset="-122"/>
              </a:rPr>
              <a:t>def	</a:t>
            </a:r>
            <a:r>
              <a:rPr lang="zh-CN" altLang="en-US" sz="2000" dirty="0">
                <a:solidFill>
                  <a:srgbClr val="FFFFFF"/>
                </a:solidFill>
                <a:latin typeface="Times New Roman" panose="02020603050405020304" pitchFamily="18" charset="0"/>
                <a:ea typeface="宋体" panose="02010600030101010101" pitchFamily="2" charset="-122"/>
              </a:rPr>
              <a:t>的</a:t>
            </a:r>
            <a:r>
              <a:rPr lang="en-US" altLang="zh-CN" sz="2000" dirty="0">
                <a:solidFill>
                  <a:srgbClr val="FFFFFF"/>
                </a:solidFill>
                <a:latin typeface="Times New Roman" panose="02020603050405020304" pitchFamily="18" charset="0"/>
                <a:ea typeface="宋体" panose="02010600030101010101" pitchFamily="2" charset="-122"/>
              </a:rPr>
              <a:t>	</a:t>
            </a:r>
            <a:r>
              <a:rPr lang="zh-CN" altLang="en-US" sz="2000" dirty="0">
                <a:solidFill>
                  <a:srgbClr val="FFFFFF"/>
                </a:solidFill>
                <a:latin typeface="Times New Roman" panose="02020603050405020304" pitchFamily="18" charset="0"/>
                <a:ea typeface="宋体" panose="02010600030101010101" pitchFamily="2" charset="-122"/>
              </a:rPr>
              <a:t>括号中</a:t>
            </a:r>
            <a:r>
              <a:rPr lang="en-US" altLang="zh-CN" sz="2000" dirty="0">
                <a:solidFill>
                  <a:srgbClr val="FFFFFF"/>
                </a:solidFill>
                <a:latin typeface="Times New Roman" panose="02020603050405020304" pitchFamily="18" charset="0"/>
                <a:ea typeface="宋体" panose="02010600030101010101" pitchFamily="2" charset="-122"/>
              </a:rPr>
              <a:t>)</a:t>
            </a:r>
            <a:r>
              <a:rPr lang="zh-CN" altLang="en-US" sz="2000" dirty="0">
                <a:solidFill>
                  <a:srgbClr val="FFFFFF"/>
                </a:solidFill>
                <a:latin typeface="Times New Roman" panose="02020603050405020304" pitchFamily="18" charset="0"/>
                <a:ea typeface="宋体" panose="02010600030101010101" pitchFamily="2" charset="-122"/>
              </a:rPr>
              <a:t>，输出</a:t>
            </a:r>
            <a:r>
              <a:rPr lang="en-US" altLang="zh-CN" sz="2000" dirty="0">
                <a:solidFill>
                  <a:srgbClr val="FFFFFF"/>
                </a:solidFill>
                <a:latin typeface="Times New Roman" panose="02020603050405020304" pitchFamily="18" charset="0"/>
                <a:ea typeface="宋体" panose="02010600030101010101" pitchFamily="2" charset="-122"/>
              </a:rPr>
              <a:t>(</a:t>
            </a:r>
            <a:r>
              <a:rPr lang="en-US" altLang="zh-CN" sz="2000" dirty="0" err="1">
                <a:solidFill>
                  <a:srgbClr val="FFFFFF"/>
                </a:solidFill>
                <a:latin typeface="Times New Roman" panose="02020603050405020304" pitchFamily="18" charset="0"/>
                <a:ea typeface="宋体" panose="02010600030101010101" pitchFamily="2" charset="-122"/>
              </a:rPr>
              <a:t>df.boxplot</a:t>
            </a:r>
            <a:r>
              <a:rPr lang="en-US" altLang="zh-CN" sz="2000" dirty="0">
                <a:solidFill>
                  <a:srgbClr val="FFFFFF"/>
                </a:solidFill>
                <a:latin typeface="Times New Roman" panose="02020603050405020304" pitchFamily="18" charset="0"/>
                <a:ea typeface="宋体" panose="02010600030101010101" pitchFamily="2" charset="-122"/>
              </a:rPr>
              <a:t>(), </a:t>
            </a:r>
            <a:r>
              <a:rPr lang="zh-CN" altLang="en-US" sz="2000" dirty="0">
                <a:solidFill>
                  <a:srgbClr val="FFFFFF"/>
                </a:solidFill>
                <a:latin typeface="Times New Roman" panose="02020603050405020304" pitchFamily="18" charset="0"/>
                <a:ea typeface="宋体" panose="02010600030101010101" pitchFamily="2" charset="-122"/>
              </a:rPr>
              <a:t>在</a:t>
            </a:r>
            <a:r>
              <a:rPr lang="en-US" altLang="zh-CN" sz="2000" dirty="0">
                <a:solidFill>
                  <a:srgbClr val="FFFFFF"/>
                </a:solidFill>
                <a:latin typeface="Times New Roman" panose="02020603050405020304" pitchFamily="18" charset="0"/>
                <a:ea typeface="宋体" panose="02010600030101010101" pitchFamily="2" charset="-122"/>
              </a:rPr>
              <a:t>return</a:t>
            </a:r>
            <a:r>
              <a:rPr lang="zh-CN" altLang="en-US" sz="2000" dirty="0">
                <a:solidFill>
                  <a:srgbClr val="FFFFFF"/>
                </a:solidFill>
                <a:latin typeface="Times New Roman" panose="02020603050405020304" pitchFamily="18" charset="0"/>
                <a:ea typeface="宋体" panose="02010600030101010101" pitchFamily="2" charset="-122"/>
              </a:rPr>
              <a:t>之后</a:t>
            </a:r>
            <a:r>
              <a:rPr lang="en-US" altLang="zh-CN" sz="2000" dirty="0">
                <a:solidFill>
                  <a:srgbClr val="FFFFFF"/>
                </a:solidFill>
                <a:latin typeface="Times New Roman" panose="02020603050405020304" pitchFamily="18" charset="0"/>
                <a:ea typeface="宋体" panose="02010600030101010101" pitchFamily="2" charset="-122"/>
              </a:rPr>
              <a:t>)</a:t>
            </a:r>
          </a:p>
        </p:txBody>
      </p:sp>
      <p:pic>
        <p:nvPicPr>
          <p:cNvPr id="9" name="Picture 8">
            <a:extLst>
              <a:ext uri="{FF2B5EF4-FFF2-40B4-BE49-F238E27FC236}">
                <a16:creationId xmlns:a16="http://schemas.microsoft.com/office/drawing/2014/main" id="{B66E13D3-591A-4956-84AB-AA9BDE80C3A0}"/>
              </a:ext>
            </a:extLst>
          </p:cNvPr>
          <p:cNvPicPr>
            <a:picLocks noChangeAspect="1"/>
          </p:cNvPicPr>
          <p:nvPr/>
        </p:nvPicPr>
        <p:blipFill rotWithShape="1">
          <a:blip r:embed="rId2"/>
          <a:srcRect l="21428" t="20136" r="39770" b="4354"/>
          <a:stretch/>
        </p:blipFill>
        <p:spPr>
          <a:xfrm>
            <a:off x="6096000" y="381960"/>
            <a:ext cx="5567026" cy="6094080"/>
          </a:xfrm>
          <a:prstGeom prst="rect">
            <a:avLst/>
          </a:prstGeom>
        </p:spPr>
      </p:pic>
    </p:spTree>
    <p:extLst>
      <p:ext uri="{BB962C8B-B14F-4D97-AF65-F5344CB8AC3E}">
        <p14:creationId xmlns:p14="http://schemas.microsoft.com/office/powerpoint/2010/main" val="75454842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txBox="1">
            <a:spLocks noGrp="1"/>
          </p:cNvSpPr>
          <p:nvPr>
            <p:ph type="title"/>
          </p:nvPr>
        </p:nvSpPr>
        <p:spPr>
          <a:xfrm>
            <a:off x="809999" y="447188"/>
            <a:ext cx="10572000" cy="970450"/>
          </a:xfrm>
          <a:prstGeom prst="rect">
            <a:avLst/>
          </a:prstGeom>
        </p:spPr>
        <p:txBody>
          <a:bodyPr/>
          <a:lstStyle>
            <a:lvl1pPr>
              <a:defRPr>
                <a:latin typeface="+mj-lt"/>
                <a:ea typeface="+mj-ea"/>
                <a:cs typeface="+mj-cs"/>
                <a:sym typeface="Helvetica"/>
              </a:defRPr>
            </a:lvl1pPr>
          </a:lstStyle>
          <a:p>
            <a:pPr>
              <a:defRPr>
                <a:latin typeface="+mn-lt"/>
                <a:ea typeface="+mn-ea"/>
                <a:cs typeface="+mn-cs"/>
                <a:sym typeface="Century Gothic"/>
              </a:defRPr>
            </a:pPr>
            <a:r>
              <a:rPr dirty="0" err="1">
                <a:latin typeface="+mj-lt"/>
                <a:ea typeface="+mj-ea"/>
                <a:cs typeface="+mj-cs"/>
                <a:sym typeface="Helvetica"/>
              </a:rPr>
              <a:t>主要课程</a:t>
            </a:r>
            <a:endParaRPr dirty="0">
              <a:latin typeface="+mn-lt"/>
              <a:ea typeface="+mj-ea"/>
              <a:cs typeface="+mj-cs"/>
              <a:sym typeface="Helvetica"/>
            </a:endParaRPr>
          </a:p>
        </p:txBody>
      </p:sp>
      <p:sp>
        <p:nvSpPr>
          <p:cNvPr id="21" name="TextBox 1">
            <a:extLst>
              <a:ext uri="{FF2B5EF4-FFF2-40B4-BE49-F238E27FC236}">
                <a16:creationId xmlns:a16="http://schemas.microsoft.com/office/drawing/2014/main" id="{CAFBD919-0EF5-491C-97FE-3CBD843F1A37}"/>
              </a:ext>
            </a:extLst>
          </p:cNvPr>
          <p:cNvSpPr txBox="1"/>
          <p:nvPr/>
        </p:nvSpPr>
        <p:spPr>
          <a:xfrm>
            <a:off x="12445139" y="709749"/>
            <a:ext cx="243323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zh-CN" altLang="en-US" dirty="0"/>
              <a:t>第</a:t>
            </a:r>
            <a:r>
              <a:rPr lang="en-US" altLang="zh-CN" dirty="0"/>
              <a:t>X</a:t>
            </a:r>
            <a:r>
              <a:rPr lang="zh-CN" altLang="en-US" dirty="0"/>
              <a:t>节课程，将相应课程标题标黄。</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lang="zh-CN" altLang="en-US" dirty="0"/>
              <a:t>例如：第二节课程</a:t>
            </a:r>
            <a:r>
              <a:rPr lang="en-US" altLang="zh-CN" dirty="0"/>
              <a:t>PPT</a:t>
            </a:r>
            <a:r>
              <a:rPr lang="zh-CN" altLang="en-US" dirty="0"/>
              <a:t>，将“第二节：</a:t>
            </a:r>
            <a:r>
              <a:rPr lang="en-US" altLang="zh-CN" dirty="0"/>
              <a:t>XXX</a:t>
            </a:r>
            <a:r>
              <a:rPr lang="zh-CN" altLang="en-US" dirty="0"/>
              <a:t>”选中后标黄色</a:t>
            </a: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p:txBody>
      </p:sp>
      <p:grpSp>
        <p:nvGrpSpPr>
          <p:cNvPr id="19" name="Google Shape;112;p5">
            <a:extLst>
              <a:ext uri="{FF2B5EF4-FFF2-40B4-BE49-F238E27FC236}">
                <a16:creationId xmlns:a16="http://schemas.microsoft.com/office/drawing/2014/main" id="{5FDE26EC-3FF6-4A5C-9C8D-033FD2F798EE}"/>
              </a:ext>
            </a:extLst>
          </p:cNvPr>
          <p:cNvGrpSpPr/>
          <p:nvPr/>
        </p:nvGrpSpPr>
        <p:grpSpPr>
          <a:xfrm>
            <a:off x="528988" y="2360826"/>
            <a:ext cx="11134022" cy="3717367"/>
            <a:chOff x="0" y="0"/>
            <a:chExt cx="11134019" cy="3717365"/>
          </a:xfrm>
        </p:grpSpPr>
        <p:cxnSp>
          <p:nvCxnSpPr>
            <p:cNvPr id="20" name="Google Shape;113;p5">
              <a:extLst>
                <a:ext uri="{FF2B5EF4-FFF2-40B4-BE49-F238E27FC236}">
                  <a16:creationId xmlns:a16="http://schemas.microsoft.com/office/drawing/2014/main" id="{85B41136-9C9A-4843-9BD2-7DB9A1ADF451}"/>
                </a:ext>
              </a:extLst>
            </p:cNvPr>
            <p:cNvCxnSpPr/>
            <p:nvPr/>
          </p:nvCxnSpPr>
          <p:spPr>
            <a:xfrm>
              <a:off x="0" y="0"/>
              <a:ext cx="11134019" cy="0"/>
            </a:xfrm>
            <a:prstGeom prst="straightConnector1">
              <a:avLst/>
            </a:prstGeom>
            <a:solidFill>
              <a:schemeClr val="accent2"/>
            </a:solidFill>
            <a:ln w="15875" cap="rnd" cmpd="sng">
              <a:solidFill>
                <a:schemeClr val="accent2"/>
              </a:solidFill>
              <a:prstDash val="solid"/>
              <a:round/>
              <a:headEnd type="none" w="sm" len="sm"/>
              <a:tailEnd type="none" w="sm" len="sm"/>
            </a:ln>
          </p:spPr>
        </p:cxnSp>
        <p:sp>
          <p:nvSpPr>
            <p:cNvPr id="22" name="Google Shape;114;p5">
              <a:extLst>
                <a:ext uri="{FF2B5EF4-FFF2-40B4-BE49-F238E27FC236}">
                  <a16:creationId xmlns:a16="http://schemas.microsoft.com/office/drawing/2014/main" id="{CA7F649C-B498-42C4-BD6E-FA047CAB6A83}"/>
                </a:ext>
              </a:extLst>
            </p:cNvPr>
            <p:cNvSpPr txBox="1"/>
            <p:nvPr/>
          </p:nvSpPr>
          <p:spPr>
            <a:xfrm>
              <a:off x="0" y="48126"/>
              <a:ext cx="11134019" cy="887935"/>
            </a:xfrm>
            <a:prstGeom prst="rect">
              <a:avLst/>
            </a:prstGeom>
            <a:noFill/>
            <a:ln>
              <a:noFill/>
            </a:ln>
          </p:spPr>
          <p:txBody>
            <a:bodyPr spcFirstLastPara="1" wrap="square" lIns="87625" tIns="87625" rIns="87625" bIns="87625" anchor="t" anchorCtr="0">
              <a:spAutoFit/>
            </a:bodyPr>
            <a:lstStyle/>
            <a:p>
              <a:pPr marL="342900" marR="0" lvl="0" indent="-342900" algn="l" rtl="0">
                <a:lnSpc>
                  <a:spcPct val="90000"/>
                </a:lnSpc>
                <a:spcBef>
                  <a:spcPts val="0"/>
                </a:spcBef>
                <a:spcAft>
                  <a:spcPts val="0"/>
                </a:spcAft>
                <a:buClr>
                  <a:srgbClr val="FFFFFF"/>
                </a:buClr>
                <a:buSzPts val="2000"/>
                <a:buFont typeface="Helvetica Neue"/>
                <a:buChar char=""/>
              </a:pPr>
              <a:r>
                <a:rPr lang="zh-CN" sz="2000" b="1" i="0" u="none" strike="noStrike" cap="none" dirty="0">
                  <a:solidFill>
                    <a:srgbClr val="FFFFFF"/>
                  </a:solidFill>
                  <a:latin typeface="Helvetica Neue"/>
                  <a:ea typeface="Helvetica Neue"/>
                  <a:cs typeface="Helvetica Neue"/>
                  <a:sym typeface="Helvetica Neue"/>
                </a:rPr>
                <a:t>第一节：主要机器学习技术简介</a:t>
              </a:r>
              <a:endParaRPr dirty="0">
                <a:solidFill>
                  <a:srgbClr val="FFFFFF"/>
                </a:solidFill>
              </a:endParaRPr>
            </a:p>
            <a:p>
              <a:pPr marL="342900" marR="0" lvl="0" indent="-196850" algn="l" rtl="0">
                <a:lnSpc>
                  <a:spcPct val="90000"/>
                </a:lnSpc>
                <a:spcBef>
                  <a:spcPts val="900"/>
                </a:spcBef>
                <a:spcAft>
                  <a:spcPts val="0"/>
                </a:spcAft>
                <a:buClr>
                  <a:srgbClr val="FFFFFF"/>
                </a:buClr>
                <a:buSzPts val="2300"/>
                <a:buFont typeface="Century Gothic"/>
                <a:buNone/>
              </a:pPr>
              <a:endParaRPr sz="2300" b="1" i="0" u="none" strike="noStrike" cap="none" dirty="0">
                <a:solidFill>
                  <a:srgbClr val="FFFFFF"/>
                </a:solidFill>
                <a:latin typeface="Helvetica Neue"/>
                <a:ea typeface="Helvetica Neue"/>
                <a:cs typeface="Helvetica Neue"/>
                <a:sym typeface="Helvetica Neue"/>
              </a:endParaRPr>
            </a:p>
          </p:txBody>
        </p:sp>
        <p:cxnSp>
          <p:nvCxnSpPr>
            <p:cNvPr id="23" name="Google Shape;115;p5">
              <a:extLst>
                <a:ext uri="{FF2B5EF4-FFF2-40B4-BE49-F238E27FC236}">
                  <a16:creationId xmlns:a16="http://schemas.microsoft.com/office/drawing/2014/main" id="{32123334-A629-4ECE-B03F-7E516D18D295}"/>
                </a:ext>
              </a:extLst>
            </p:cNvPr>
            <p:cNvCxnSpPr/>
            <p:nvPr/>
          </p:nvCxnSpPr>
          <p:spPr>
            <a:xfrm>
              <a:off x="0" y="535890"/>
              <a:ext cx="11134019" cy="1"/>
            </a:xfrm>
            <a:prstGeom prst="straightConnector1">
              <a:avLst/>
            </a:prstGeom>
            <a:solidFill>
              <a:schemeClr val="accent3"/>
            </a:solidFill>
            <a:ln w="15875" cap="rnd" cmpd="sng">
              <a:solidFill>
                <a:schemeClr val="accent3"/>
              </a:solidFill>
              <a:prstDash val="solid"/>
              <a:round/>
              <a:headEnd type="none" w="sm" len="sm"/>
              <a:tailEnd type="none" w="sm" len="sm"/>
            </a:ln>
          </p:spPr>
        </p:cxnSp>
        <p:sp>
          <p:nvSpPr>
            <p:cNvPr id="24" name="Google Shape;116;p5">
              <a:extLst>
                <a:ext uri="{FF2B5EF4-FFF2-40B4-BE49-F238E27FC236}">
                  <a16:creationId xmlns:a16="http://schemas.microsoft.com/office/drawing/2014/main" id="{4AE5B5E4-837E-4E4E-B147-FD3F6050FDC9}"/>
                </a:ext>
              </a:extLst>
            </p:cNvPr>
            <p:cNvSpPr txBox="1"/>
            <p:nvPr/>
          </p:nvSpPr>
          <p:spPr>
            <a:xfrm>
              <a:off x="0" y="567974"/>
              <a:ext cx="11134019" cy="453970"/>
            </a:xfrm>
            <a:prstGeom prst="rect">
              <a:avLst/>
            </a:prstGeom>
            <a:noFill/>
            <a:ln>
              <a:noFill/>
            </a:ln>
          </p:spPr>
          <p:txBody>
            <a:bodyPr spcFirstLastPara="1" wrap="square" lIns="87625" tIns="87625" rIns="87625" bIns="87625" anchor="t" anchorCtr="0">
              <a:spAutoFit/>
            </a:bodyPr>
            <a:lstStyle/>
            <a:p>
              <a:pPr marL="342900" marR="0" lvl="0" indent="-342900" algn="l" rtl="0">
                <a:lnSpc>
                  <a:spcPct val="90000"/>
                </a:lnSpc>
                <a:spcBef>
                  <a:spcPts val="0"/>
                </a:spcBef>
                <a:spcAft>
                  <a:spcPts val="0"/>
                </a:spcAft>
                <a:buClr>
                  <a:srgbClr val="FFFFFF"/>
                </a:buClr>
                <a:buSzPts val="2000"/>
                <a:buFont typeface="Helvetica Neue"/>
                <a:buChar char=""/>
              </a:pPr>
              <a:r>
                <a:rPr lang="zh-CN" sz="2000" b="1" i="0" u="none" strike="noStrike" cap="none" dirty="0">
                  <a:solidFill>
                    <a:srgbClr val="FFFFFF"/>
                  </a:solidFill>
                  <a:latin typeface="Helvetica Neue"/>
                  <a:ea typeface="Helvetica Neue"/>
                  <a:cs typeface="Helvetica Neue"/>
                  <a:sym typeface="Helvetica Neue"/>
                </a:rPr>
                <a:t>第二节：常用机器学习/深度学习软件包简介及代码展示</a:t>
              </a:r>
              <a:endParaRPr sz="2000" b="1" i="0" u="none" strike="noStrike" cap="none" dirty="0">
                <a:solidFill>
                  <a:srgbClr val="FFFFFF"/>
                </a:solidFill>
                <a:latin typeface="Helvetica Neue"/>
                <a:ea typeface="Helvetica Neue"/>
                <a:cs typeface="Helvetica Neue"/>
                <a:sym typeface="Helvetica Neue"/>
              </a:endParaRPr>
            </a:p>
          </p:txBody>
        </p:sp>
        <p:cxnSp>
          <p:nvCxnSpPr>
            <p:cNvPr id="25" name="Google Shape;117;p5">
              <a:extLst>
                <a:ext uri="{FF2B5EF4-FFF2-40B4-BE49-F238E27FC236}">
                  <a16:creationId xmlns:a16="http://schemas.microsoft.com/office/drawing/2014/main" id="{E7A6362F-3E31-4605-BA48-E27ABDB8834B}"/>
                </a:ext>
              </a:extLst>
            </p:cNvPr>
            <p:cNvCxnSpPr/>
            <p:nvPr/>
          </p:nvCxnSpPr>
          <p:spPr>
            <a:xfrm>
              <a:off x="0" y="1071780"/>
              <a:ext cx="11134019" cy="1"/>
            </a:xfrm>
            <a:prstGeom prst="straightConnector1">
              <a:avLst/>
            </a:prstGeom>
            <a:solidFill>
              <a:schemeClr val="accent4"/>
            </a:solidFill>
            <a:ln w="15875" cap="rnd" cmpd="sng">
              <a:solidFill>
                <a:schemeClr val="accent4"/>
              </a:solidFill>
              <a:prstDash val="solid"/>
              <a:round/>
              <a:headEnd type="none" w="sm" len="sm"/>
              <a:tailEnd type="none" w="sm" len="sm"/>
            </a:ln>
          </p:spPr>
        </p:cxnSp>
        <p:sp>
          <p:nvSpPr>
            <p:cNvPr id="26" name="Google Shape;118;p5">
              <a:extLst>
                <a:ext uri="{FF2B5EF4-FFF2-40B4-BE49-F238E27FC236}">
                  <a16:creationId xmlns:a16="http://schemas.microsoft.com/office/drawing/2014/main" id="{FDE48D7F-801B-4AD7-9A91-76BD9F3FD37C}"/>
                </a:ext>
              </a:extLst>
            </p:cNvPr>
            <p:cNvSpPr txBox="1"/>
            <p:nvPr/>
          </p:nvSpPr>
          <p:spPr>
            <a:xfrm>
              <a:off x="0" y="1071780"/>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第三节：主要机器学习方法简介</a:t>
              </a:r>
              <a:r>
                <a:rPr lang="zh-CN" sz="2000" b="1">
                  <a:solidFill>
                    <a:srgbClr val="FFFFFF"/>
                  </a:solidFill>
                  <a:latin typeface="Helvetica Neue"/>
                  <a:ea typeface="Helvetica Neue"/>
                  <a:cs typeface="Helvetica Neue"/>
                  <a:sym typeface="Helvetica Neue"/>
                </a:rPr>
                <a:t>及代码演示</a:t>
              </a:r>
              <a:r>
                <a:rPr lang="zh-CN" sz="2000" b="1" i="0" u="none" strike="noStrike" cap="none">
                  <a:solidFill>
                    <a:srgbClr val="FFFFFF"/>
                  </a:solidFill>
                  <a:latin typeface="Helvetica Neue"/>
                  <a:ea typeface="Helvetica Neue"/>
                  <a:cs typeface="Helvetica Neue"/>
                  <a:sym typeface="Helvetica Neue"/>
                </a:rPr>
                <a:t>（1）</a:t>
              </a:r>
              <a:r>
                <a:rPr lang="zh-CN" sz="2000" b="1">
                  <a:solidFill>
                    <a:srgbClr val="FFFFFF"/>
                  </a:solidFill>
                  <a:latin typeface="Helvetica Neue"/>
                  <a:ea typeface="Helvetica Neue"/>
                  <a:cs typeface="Helvetica Neue"/>
                  <a:sym typeface="Helvetica Neue"/>
                </a:rPr>
                <a:t>：分类算法</a:t>
              </a:r>
              <a:endParaRPr sz="2000" b="1" i="0" u="none" strike="noStrike" cap="none">
                <a:solidFill>
                  <a:srgbClr val="FFFFFF"/>
                </a:solidFill>
                <a:latin typeface="Helvetica Neue"/>
                <a:ea typeface="Helvetica Neue"/>
                <a:cs typeface="Helvetica Neue"/>
                <a:sym typeface="Helvetica Neue"/>
              </a:endParaRPr>
            </a:p>
          </p:txBody>
        </p:sp>
        <p:cxnSp>
          <p:nvCxnSpPr>
            <p:cNvPr id="27" name="Google Shape;119;p5">
              <a:extLst>
                <a:ext uri="{FF2B5EF4-FFF2-40B4-BE49-F238E27FC236}">
                  <a16:creationId xmlns:a16="http://schemas.microsoft.com/office/drawing/2014/main" id="{190D795B-473C-49B8-9A12-C831E9FE3803}"/>
                </a:ext>
              </a:extLst>
            </p:cNvPr>
            <p:cNvCxnSpPr/>
            <p:nvPr/>
          </p:nvCxnSpPr>
          <p:spPr>
            <a:xfrm>
              <a:off x="0" y="1607669"/>
              <a:ext cx="11134019" cy="1"/>
            </a:xfrm>
            <a:prstGeom prst="straightConnector1">
              <a:avLst/>
            </a:prstGeom>
            <a:solidFill>
              <a:schemeClr val="accent5"/>
            </a:solidFill>
            <a:ln w="15875" cap="rnd" cmpd="sng">
              <a:solidFill>
                <a:schemeClr val="accent5"/>
              </a:solidFill>
              <a:prstDash val="solid"/>
              <a:round/>
              <a:headEnd type="none" w="sm" len="sm"/>
              <a:tailEnd type="none" w="sm" len="sm"/>
            </a:ln>
          </p:spPr>
        </p:cxnSp>
        <p:sp>
          <p:nvSpPr>
            <p:cNvPr id="28" name="Google Shape;120;p5">
              <a:extLst>
                <a:ext uri="{FF2B5EF4-FFF2-40B4-BE49-F238E27FC236}">
                  <a16:creationId xmlns:a16="http://schemas.microsoft.com/office/drawing/2014/main" id="{0AF22F37-A28D-405B-B4CC-0F600D66E866}"/>
                </a:ext>
              </a:extLst>
            </p:cNvPr>
            <p:cNvSpPr txBox="1"/>
            <p:nvPr/>
          </p:nvSpPr>
          <p:spPr>
            <a:xfrm>
              <a:off x="0" y="1607669"/>
              <a:ext cx="11134019" cy="546293"/>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00"/>
                </a:buClr>
                <a:buSzPts val="2000"/>
                <a:buFont typeface="Helvetica Neue"/>
                <a:buChar char=""/>
              </a:pPr>
              <a:r>
                <a:rPr lang="zh-CN" sz="2000" b="1" i="0" u="none" strike="noStrike" cap="none" dirty="0">
                  <a:solidFill>
                    <a:srgbClr val="FFFF00"/>
                  </a:solidFill>
                  <a:latin typeface="Helvetica Neue"/>
                  <a:ea typeface="Helvetica Neue"/>
                  <a:cs typeface="Helvetica Neue"/>
                  <a:sym typeface="Helvetica Neue"/>
                </a:rPr>
                <a:t>第四节：主要机器学习方法简介</a:t>
              </a:r>
              <a:r>
                <a:rPr lang="zh-CN" sz="2000" b="1" dirty="0">
                  <a:solidFill>
                    <a:srgbClr val="FFFF00"/>
                  </a:solidFill>
                  <a:latin typeface="Helvetica Neue"/>
                  <a:ea typeface="Helvetica Neue"/>
                  <a:cs typeface="Helvetica Neue"/>
                  <a:sym typeface="Helvetica Neue"/>
                </a:rPr>
                <a:t>及代码演示</a:t>
              </a:r>
              <a:r>
                <a:rPr lang="zh-CN" sz="2000" b="1" i="0" u="none" strike="noStrike" cap="none" dirty="0">
                  <a:solidFill>
                    <a:srgbClr val="FFFF00"/>
                  </a:solidFill>
                  <a:latin typeface="Helvetica Neue"/>
                  <a:ea typeface="Helvetica Neue"/>
                  <a:cs typeface="Helvetica Neue"/>
                  <a:sym typeface="Helvetica Neue"/>
                </a:rPr>
                <a:t>（2）</a:t>
              </a:r>
              <a:r>
                <a:rPr lang="zh-CN" sz="2000" b="1" dirty="0">
                  <a:solidFill>
                    <a:srgbClr val="FFFF00"/>
                  </a:solidFill>
                  <a:latin typeface="Helvetica Neue"/>
                  <a:ea typeface="Helvetica Neue"/>
                  <a:cs typeface="Helvetica Neue"/>
                  <a:sym typeface="Helvetica Neue"/>
                </a:rPr>
                <a:t>：回归，聚类，降维</a:t>
              </a:r>
              <a:endParaRPr sz="2000" b="1" i="0" u="none" strike="noStrike" cap="none" dirty="0">
                <a:solidFill>
                  <a:srgbClr val="FFFF00"/>
                </a:solidFill>
                <a:latin typeface="Helvetica Neue"/>
                <a:ea typeface="Helvetica Neue"/>
                <a:cs typeface="Helvetica Neue"/>
                <a:sym typeface="Helvetica Neue"/>
              </a:endParaRPr>
            </a:p>
          </p:txBody>
        </p:sp>
        <p:cxnSp>
          <p:nvCxnSpPr>
            <p:cNvPr id="29" name="Google Shape;121;p5">
              <a:extLst>
                <a:ext uri="{FF2B5EF4-FFF2-40B4-BE49-F238E27FC236}">
                  <a16:creationId xmlns:a16="http://schemas.microsoft.com/office/drawing/2014/main" id="{D96C4D30-4436-4826-BB8F-2B8933D6E32B}"/>
                </a:ext>
              </a:extLst>
            </p:cNvPr>
            <p:cNvCxnSpPr/>
            <p:nvPr/>
          </p:nvCxnSpPr>
          <p:spPr>
            <a:xfrm>
              <a:off x="0" y="2143560"/>
              <a:ext cx="11134019" cy="1"/>
            </a:xfrm>
            <a:prstGeom prst="straightConnector1">
              <a:avLst/>
            </a:prstGeom>
            <a:solidFill>
              <a:schemeClr val="accent6"/>
            </a:solidFill>
            <a:ln w="15875" cap="rnd" cmpd="sng">
              <a:solidFill>
                <a:schemeClr val="accent6"/>
              </a:solidFill>
              <a:prstDash val="solid"/>
              <a:round/>
              <a:headEnd type="none" w="sm" len="sm"/>
              <a:tailEnd type="none" w="sm" len="sm"/>
            </a:ln>
          </p:spPr>
        </p:cxnSp>
        <p:sp>
          <p:nvSpPr>
            <p:cNvPr id="30" name="Google Shape;122;p5">
              <a:extLst>
                <a:ext uri="{FF2B5EF4-FFF2-40B4-BE49-F238E27FC236}">
                  <a16:creationId xmlns:a16="http://schemas.microsoft.com/office/drawing/2014/main" id="{7A769589-8B90-4656-B1EA-4DEC9F3307ED}"/>
                </a:ext>
              </a:extLst>
            </p:cNvPr>
            <p:cNvSpPr txBox="1"/>
            <p:nvPr/>
          </p:nvSpPr>
          <p:spPr>
            <a:xfrm>
              <a:off x="0" y="2159602"/>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第五节：主要深度学习方法简介</a:t>
              </a:r>
              <a:r>
                <a:rPr lang="zh-CN" sz="2000" b="1">
                  <a:solidFill>
                    <a:srgbClr val="FFFFFF"/>
                  </a:solidFill>
                  <a:latin typeface="Helvetica Neue"/>
                  <a:ea typeface="Helvetica Neue"/>
                  <a:cs typeface="Helvetica Neue"/>
                  <a:sym typeface="Helvetica Neue"/>
                </a:rPr>
                <a:t>及代码演示</a:t>
              </a:r>
              <a:r>
                <a:rPr lang="zh-CN" sz="2000" b="1" i="0" u="none" strike="noStrike" cap="none">
                  <a:solidFill>
                    <a:srgbClr val="FFFFFF"/>
                  </a:solidFill>
                  <a:latin typeface="Helvetica Neue"/>
                  <a:ea typeface="Helvetica Neue"/>
                  <a:cs typeface="Helvetica Neue"/>
                  <a:sym typeface="Helvetica Neue"/>
                </a:rPr>
                <a:t>（1）</a:t>
              </a:r>
              <a:r>
                <a:rPr lang="zh-CN" sz="2000" b="1">
                  <a:solidFill>
                    <a:srgbClr val="FFFFFF"/>
                  </a:solidFill>
                  <a:latin typeface="Helvetica Neue"/>
                  <a:ea typeface="Helvetica Neue"/>
                  <a:cs typeface="Helvetica Neue"/>
                  <a:sym typeface="Helvetica Neue"/>
                </a:rPr>
                <a:t>：前馈神经网络，卷积神经网络</a:t>
              </a:r>
              <a:endParaRPr sz="2000" b="1" i="0" u="none" strike="noStrike" cap="none">
                <a:solidFill>
                  <a:srgbClr val="FFFFFF"/>
                </a:solidFill>
                <a:latin typeface="Helvetica Neue"/>
                <a:ea typeface="Helvetica Neue"/>
                <a:cs typeface="Helvetica Neue"/>
                <a:sym typeface="Helvetica Neue"/>
              </a:endParaRPr>
            </a:p>
          </p:txBody>
        </p:sp>
        <p:cxnSp>
          <p:nvCxnSpPr>
            <p:cNvPr id="31" name="Google Shape;123;p5">
              <a:extLst>
                <a:ext uri="{FF2B5EF4-FFF2-40B4-BE49-F238E27FC236}">
                  <a16:creationId xmlns:a16="http://schemas.microsoft.com/office/drawing/2014/main" id="{F5480BB0-EAED-4152-A49C-B54B046BA8E6}"/>
                </a:ext>
              </a:extLst>
            </p:cNvPr>
            <p:cNvCxnSpPr/>
            <p:nvPr/>
          </p:nvCxnSpPr>
          <p:spPr>
            <a:xfrm>
              <a:off x="0" y="2679450"/>
              <a:ext cx="11134019" cy="1"/>
            </a:xfrm>
            <a:prstGeom prst="straightConnector1">
              <a:avLst/>
            </a:prstGeom>
            <a:solidFill>
              <a:schemeClr val="accent2"/>
            </a:solidFill>
            <a:ln w="15875" cap="rnd" cmpd="sng">
              <a:solidFill>
                <a:schemeClr val="accent2"/>
              </a:solidFill>
              <a:prstDash val="solid"/>
              <a:round/>
              <a:headEnd type="none" w="sm" len="sm"/>
              <a:tailEnd type="none" w="sm" len="sm"/>
            </a:ln>
          </p:spPr>
        </p:cxnSp>
        <p:sp>
          <p:nvSpPr>
            <p:cNvPr id="32" name="Google Shape;124;p5">
              <a:extLst>
                <a:ext uri="{FF2B5EF4-FFF2-40B4-BE49-F238E27FC236}">
                  <a16:creationId xmlns:a16="http://schemas.microsoft.com/office/drawing/2014/main" id="{79009B9E-E842-42C6-B84E-CFC1740B865B}"/>
                </a:ext>
              </a:extLst>
            </p:cNvPr>
            <p:cNvSpPr txBox="1"/>
            <p:nvPr/>
          </p:nvSpPr>
          <p:spPr>
            <a:xfrm>
              <a:off x="0" y="2695492"/>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第六节：主要深度学习方法简介</a:t>
              </a:r>
              <a:r>
                <a:rPr lang="zh-CN" sz="2000" b="1">
                  <a:solidFill>
                    <a:srgbClr val="FFFFFF"/>
                  </a:solidFill>
                  <a:latin typeface="Helvetica Neue"/>
                  <a:ea typeface="Helvetica Neue"/>
                  <a:cs typeface="Helvetica Neue"/>
                  <a:sym typeface="Helvetica Neue"/>
                </a:rPr>
                <a:t>及代码演示</a:t>
              </a:r>
              <a:r>
                <a:rPr lang="zh-CN" sz="2000" b="1" i="0" u="none" strike="noStrike" cap="none">
                  <a:solidFill>
                    <a:srgbClr val="FFFFFF"/>
                  </a:solidFill>
                  <a:latin typeface="Helvetica Neue"/>
                  <a:ea typeface="Helvetica Neue"/>
                  <a:cs typeface="Helvetica Neue"/>
                  <a:sym typeface="Helvetica Neue"/>
                </a:rPr>
                <a:t>（2）</a:t>
              </a:r>
              <a:r>
                <a:rPr lang="zh-CN" sz="2000" b="1">
                  <a:solidFill>
                    <a:srgbClr val="FFFFFF"/>
                  </a:solidFill>
                  <a:latin typeface="Helvetica Neue"/>
                  <a:ea typeface="Helvetica Neue"/>
                  <a:cs typeface="Helvetica Neue"/>
                  <a:sym typeface="Helvetica Neue"/>
                </a:rPr>
                <a:t>：循环神经网络，生成对抗网络</a:t>
              </a:r>
              <a:endParaRPr sz="2000" b="1" i="0" u="none" strike="noStrike" cap="none">
                <a:solidFill>
                  <a:srgbClr val="FFFFFF"/>
                </a:solidFill>
                <a:latin typeface="Helvetica Neue"/>
                <a:ea typeface="Helvetica Neue"/>
                <a:cs typeface="Helvetica Neue"/>
                <a:sym typeface="Helvetica Neue"/>
              </a:endParaRPr>
            </a:p>
          </p:txBody>
        </p:sp>
        <p:cxnSp>
          <p:nvCxnSpPr>
            <p:cNvPr id="33" name="Google Shape;125;p5">
              <a:extLst>
                <a:ext uri="{FF2B5EF4-FFF2-40B4-BE49-F238E27FC236}">
                  <a16:creationId xmlns:a16="http://schemas.microsoft.com/office/drawing/2014/main" id="{58E998A4-DA61-40A8-92F4-C3FF18AAFBFD}"/>
                </a:ext>
              </a:extLst>
            </p:cNvPr>
            <p:cNvCxnSpPr/>
            <p:nvPr/>
          </p:nvCxnSpPr>
          <p:spPr>
            <a:xfrm>
              <a:off x="0" y="3215339"/>
              <a:ext cx="11134019" cy="1"/>
            </a:xfrm>
            <a:prstGeom prst="straightConnector1">
              <a:avLst/>
            </a:prstGeom>
            <a:solidFill>
              <a:schemeClr val="accent3"/>
            </a:solidFill>
            <a:ln w="15875" cap="rnd" cmpd="sng">
              <a:solidFill>
                <a:schemeClr val="accent3"/>
              </a:solidFill>
              <a:prstDash val="solid"/>
              <a:round/>
              <a:headEnd type="none" w="sm" len="sm"/>
              <a:tailEnd type="none" w="sm" len="sm"/>
            </a:ln>
          </p:spPr>
        </p:cxnSp>
        <p:sp>
          <p:nvSpPr>
            <p:cNvPr id="34" name="Google Shape;126;p5">
              <a:extLst>
                <a:ext uri="{FF2B5EF4-FFF2-40B4-BE49-F238E27FC236}">
                  <a16:creationId xmlns:a16="http://schemas.microsoft.com/office/drawing/2014/main" id="{64DFC150-C600-4A3E-85E4-F75F111B9088}"/>
                </a:ext>
              </a:extLst>
            </p:cNvPr>
            <p:cNvSpPr txBox="1"/>
            <p:nvPr/>
          </p:nvSpPr>
          <p:spPr>
            <a:xfrm>
              <a:off x="0" y="3263465"/>
              <a:ext cx="11133900" cy="453900"/>
            </a:xfrm>
            <a:prstGeom prst="rect">
              <a:avLst/>
            </a:prstGeom>
            <a:noFill/>
            <a:ln>
              <a:noFill/>
            </a:ln>
          </p:spPr>
          <p:txBody>
            <a:bodyPr spcFirstLastPara="1" wrap="square" lIns="87625" tIns="87625" rIns="87625" bIns="87625" anchor="t" anchorCtr="0">
              <a:spAutoFit/>
            </a:bodyPr>
            <a:lstStyle/>
            <a:p>
              <a:pPr marL="342900" marR="0" lvl="0" indent="-342900" algn="l" rtl="0">
                <a:lnSpc>
                  <a:spcPct val="9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第七节：模型相关的软件开发知识</a:t>
              </a:r>
              <a:r>
                <a:rPr lang="zh-CN" sz="2000" b="1">
                  <a:solidFill>
                    <a:srgbClr val="FFFFFF"/>
                  </a:solidFill>
                  <a:latin typeface="Helvetica Neue"/>
                  <a:ea typeface="Helvetica Neue"/>
                  <a:cs typeface="Helvetica Neue"/>
                  <a:sym typeface="Helvetica Neue"/>
                </a:rPr>
                <a:t>：数据库，API，云技术等</a:t>
              </a:r>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C966-539F-41CA-BFAD-290585CD7414}"/>
              </a:ext>
            </a:extLst>
          </p:cNvPr>
          <p:cNvSpPr>
            <a:spLocks noGrp="1"/>
          </p:cNvSpPr>
          <p:nvPr>
            <p:ph type="title"/>
          </p:nvPr>
        </p:nvSpPr>
        <p:spPr>
          <a:xfrm>
            <a:off x="567403" y="828940"/>
            <a:ext cx="10572000" cy="970450"/>
          </a:xfrm>
        </p:spPr>
        <p:txBody>
          <a:bodyPr>
            <a:no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层次聚类</a:t>
            </a:r>
            <a:br>
              <a:rPr lang="en-US" altLang="zh-CN" dirty="0">
                <a:latin typeface="宋体" panose="02010600030101010101" pitchFamily="2" charset="-122"/>
                <a:ea typeface="宋体" panose="02010600030101010101" pitchFamily="2" charset="-122"/>
                <a:cs typeface="Times New Roman" panose="02020603050405020304" pitchFamily="18" charset="0"/>
              </a:rPr>
            </a:b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Agglomerative Clustering         </a:t>
            </a:r>
            <a:br>
              <a:rPr lang="en-US" altLang="zh-CN" sz="3600" dirty="0">
                <a:latin typeface="Times New Roman" panose="02020603050405020304" pitchFamily="18" charset="0"/>
                <a:ea typeface="宋体" panose="02010600030101010101" pitchFamily="2" charset="-122"/>
                <a:cs typeface="Times New Roman" panose="02020603050405020304" pitchFamily="18" charset="0"/>
              </a:rPr>
            </a:br>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Hierarchy Clustering</a:t>
            </a:r>
            <a:endParaRPr lang="en-US" sz="3600" dirty="0">
              <a:latin typeface="Times New Roman" panose="02020603050405020304" pitchFamily="18" charset="0"/>
              <a:ea typeface="宋体" panose="02010600030101010101" pitchFamily="2" charset="-122"/>
            </a:endParaRPr>
          </a:p>
        </p:txBody>
      </p:sp>
      <p:sp>
        <p:nvSpPr>
          <p:cNvPr id="15" name="Content Placeholder 2">
            <a:extLst>
              <a:ext uri="{FF2B5EF4-FFF2-40B4-BE49-F238E27FC236}">
                <a16:creationId xmlns:a16="http://schemas.microsoft.com/office/drawing/2014/main" id="{46517363-60A7-4B97-9F47-A44566B806D0}"/>
              </a:ext>
            </a:extLst>
          </p:cNvPr>
          <p:cNvSpPr txBox="1">
            <a:spLocks/>
          </p:cNvSpPr>
          <p:nvPr/>
        </p:nvSpPr>
        <p:spPr>
          <a:xfrm>
            <a:off x="1531253" y="3625849"/>
            <a:ext cx="6069697" cy="3232151"/>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gn="just"/>
            <a:r>
              <a:rPr lang="zh-CN" altLang="en-US" sz="2000" dirty="0">
                <a:latin typeface="Times New Roman" panose="02020603050405020304" pitchFamily="18" charset="0"/>
                <a:cs typeface="Times New Roman" panose="02020603050405020304" pitchFamily="18" charset="0"/>
              </a:rPr>
              <a:t>点与点之间的距离：与</a:t>
            </a:r>
            <a:r>
              <a:rPr lang="en-US" altLang="zh-CN" sz="2000" dirty="0">
                <a:latin typeface="Times New Roman" panose="02020603050405020304" pitchFamily="18" charset="0"/>
                <a:cs typeface="Times New Roman" panose="02020603050405020304" pitchFamily="18" charset="0"/>
              </a:rPr>
              <a:t>k-means</a:t>
            </a:r>
            <a:r>
              <a:rPr lang="zh-CN" altLang="en-US" sz="2000" dirty="0">
                <a:latin typeface="Times New Roman" panose="02020603050405020304" pitchFamily="18" charset="0"/>
                <a:cs typeface="Times New Roman" panose="02020603050405020304" pitchFamily="18" charset="0"/>
              </a:rPr>
              <a:t>所用方法相同</a:t>
            </a:r>
            <a:endParaRPr lang="en-US"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类与类之间的距离</a:t>
            </a:r>
            <a:r>
              <a:rPr lang="en-US" altLang="zh-CN" sz="2000" dirty="0">
                <a:latin typeface="Times New Roman" panose="02020603050405020304" pitchFamily="18" charset="0"/>
                <a:cs typeface="Times New Roman" panose="02020603050405020304" pitchFamily="18" charset="0"/>
              </a:rPr>
              <a:t>?</a:t>
            </a:r>
          </a:p>
        </p:txBody>
      </p:sp>
      <p:pic>
        <p:nvPicPr>
          <p:cNvPr id="6" name="Picture 4" descr="âhierarchy clusteringâçå¾çæç´¢ç»æ">
            <a:extLst>
              <a:ext uri="{FF2B5EF4-FFF2-40B4-BE49-F238E27FC236}">
                <a16:creationId xmlns:a16="http://schemas.microsoft.com/office/drawing/2014/main" id="{38499635-ACC8-419A-A850-AF244E6FC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534" y="1914009"/>
            <a:ext cx="6243416" cy="27592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8BC3AA-A820-4E3E-9290-63892CC9C91B}"/>
              </a:ext>
            </a:extLst>
          </p:cNvPr>
          <p:cNvPicPr>
            <a:picLocks noChangeAspect="1"/>
          </p:cNvPicPr>
          <p:nvPr/>
        </p:nvPicPr>
        <p:blipFill rotWithShape="1">
          <a:blip r:embed="rId3"/>
          <a:srcRect l="18137" t="14694" r="35179" b="5324"/>
          <a:stretch/>
        </p:blipFill>
        <p:spPr>
          <a:xfrm>
            <a:off x="7994078" y="1914009"/>
            <a:ext cx="3250185" cy="3132262"/>
          </a:xfrm>
          <a:prstGeom prst="rect">
            <a:avLst/>
          </a:prstGeom>
        </p:spPr>
      </p:pic>
    </p:spTree>
    <p:extLst>
      <p:ext uri="{BB962C8B-B14F-4D97-AF65-F5344CB8AC3E}">
        <p14:creationId xmlns:p14="http://schemas.microsoft.com/office/powerpoint/2010/main" val="28900165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00AB-5CCC-4AAB-9AD0-FBEBCC3BDC52}"/>
              </a:ext>
            </a:extLst>
          </p:cNvPr>
          <p:cNvSpPr>
            <a:spLocks noGrp="1"/>
          </p:cNvSpPr>
          <p:nvPr>
            <p:ph type="title"/>
          </p:nvPr>
        </p:nvSpPr>
        <p:spPr>
          <a:xfrm>
            <a:off x="390785" y="448161"/>
            <a:ext cx="10572000" cy="970450"/>
          </a:xfrm>
        </p:spPr>
        <p:txBody>
          <a:bodyPr>
            <a:no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类与类之间的距离，如何度量</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sp>
        <p:nvSpPr>
          <p:cNvPr id="15" name="Content Placeholder 2">
            <a:extLst>
              <a:ext uri="{FF2B5EF4-FFF2-40B4-BE49-F238E27FC236}">
                <a16:creationId xmlns:a16="http://schemas.microsoft.com/office/drawing/2014/main" id="{AFAF9BAA-84AC-460D-8901-AE6344F1FE24}"/>
              </a:ext>
            </a:extLst>
          </p:cNvPr>
          <p:cNvSpPr txBox="1">
            <a:spLocks/>
          </p:cNvSpPr>
          <p:nvPr/>
        </p:nvSpPr>
        <p:spPr>
          <a:xfrm>
            <a:off x="1109952" y="3464414"/>
            <a:ext cx="3472392" cy="737026"/>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r>
              <a:rPr lang="en-US" sz="1800" dirty="0">
                <a:latin typeface="Times New Roman" panose="02020603050405020304" pitchFamily="18" charset="0"/>
                <a:cs typeface="Times New Roman" panose="02020603050405020304" pitchFamily="18" charset="0"/>
              </a:rPr>
              <a:t>Ward’s method:</a:t>
            </a:r>
          </a:p>
          <a:p>
            <a:pPr marL="0" indent="0">
              <a:buFontTx/>
              <a:buNone/>
            </a:pPr>
            <a:endParaRPr lang="en-US" sz="18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38A29CEB-6F1E-48EA-AF2B-A5D1661399BB}"/>
              </a:ext>
            </a:extLst>
          </p:cNvPr>
          <p:cNvPicPr>
            <a:picLocks noChangeAspect="1"/>
          </p:cNvPicPr>
          <p:nvPr/>
        </p:nvPicPr>
        <p:blipFill rotWithShape="1">
          <a:blip r:embed="rId2"/>
          <a:srcRect l="21811" t="19865" r="38852" b="11433"/>
          <a:stretch/>
        </p:blipFill>
        <p:spPr>
          <a:xfrm>
            <a:off x="6687586" y="1414958"/>
            <a:ext cx="4902036" cy="4815849"/>
          </a:xfrm>
          <a:prstGeom prst="rect">
            <a:avLst/>
          </a:prstGeom>
        </p:spPr>
      </p:pic>
      <p:pic>
        <p:nvPicPr>
          <p:cNvPr id="17" name="Picture 2" descr="âward linkageâçå¾çæç´¢ç»æ">
            <a:extLst>
              <a:ext uri="{FF2B5EF4-FFF2-40B4-BE49-F238E27FC236}">
                <a16:creationId xmlns:a16="http://schemas.microsoft.com/office/drawing/2014/main" id="{9E4C4929-384E-4D9B-BC7C-C92E23522FF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18" r="260" b="-546"/>
          <a:stretch/>
        </p:blipFill>
        <p:spPr bwMode="auto">
          <a:xfrm>
            <a:off x="1109952" y="1530582"/>
            <a:ext cx="4320000" cy="19338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B2295EF-2B89-4DAE-9735-6445F9B4B4A6}"/>
              </a:ext>
            </a:extLst>
          </p:cNvPr>
          <p:cNvPicPr>
            <a:picLocks noChangeAspect="1"/>
          </p:cNvPicPr>
          <p:nvPr/>
        </p:nvPicPr>
        <p:blipFill rotWithShape="1">
          <a:blip r:embed="rId4"/>
          <a:srcRect l="32789" t="52599" r="31812" b="32110"/>
          <a:stretch/>
        </p:blipFill>
        <p:spPr>
          <a:xfrm>
            <a:off x="1109952" y="4802604"/>
            <a:ext cx="4320000" cy="1049627"/>
          </a:xfrm>
          <a:prstGeom prst="rect">
            <a:avLst/>
          </a:prstGeom>
        </p:spPr>
      </p:pic>
      <p:pic>
        <p:nvPicPr>
          <p:cNvPr id="19" name="Picture 18">
            <a:extLst>
              <a:ext uri="{FF2B5EF4-FFF2-40B4-BE49-F238E27FC236}">
                <a16:creationId xmlns:a16="http://schemas.microsoft.com/office/drawing/2014/main" id="{520C83F3-AB47-4D8E-BB82-5540FEF07DF9}"/>
              </a:ext>
            </a:extLst>
          </p:cNvPr>
          <p:cNvPicPr>
            <a:picLocks noChangeAspect="1"/>
          </p:cNvPicPr>
          <p:nvPr/>
        </p:nvPicPr>
        <p:blipFill rotWithShape="1">
          <a:blip r:embed="rId5"/>
          <a:srcRect l="30276" t="46116" r="31055" b="39561"/>
          <a:stretch/>
        </p:blipFill>
        <p:spPr>
          <a:xfrm>
            <a:off x="1109952" y="3835797"/>
            <a:ext cx="4320000" cy="900073"/>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2CF2B47-0916-4CAE-976D-04A054118F31}"/>
                  </a:ext>
                </a:extLst>
              </p:cNvPr>
              <p:cNvSpPr/>
              <p:nvPr/>
            </p:nvSpPr>
            <p:spPr>
              <a:xfrm>
                <a:off x="1109952" y="5950606"/>
                <a:ext cx="2754728" cy="369332"/>
              </a:xfrm>
              <a:prstGeom prst="rect">
                <a:avLst/>
              </a:prstGeom>
            </p:spPr>
            <p:txBody>
              <a:bodyPr wrap="none">
                <a:spAutoFit/>
              </a:bodyPr>
              <a:lstStyle/>
              <a:p>
                <a:r>
                  <a:rPr lang="zh-CN" altLang="en-US" dirty="0">
                    <a:solidFill>
                      <a:srgbClr val="FFFFFF"/>
                    </a:solidFill>
                    <a:latin typeface="Times New Roman" panose="02020603050405020304" pitchFamily="18" charset="0"/>
                    <a:ea typeface="宋体" panose="02010600030101010101" pitchFamily="2" charset="-122"/>
                  </a:rPr>
                  <a:t>选择使</a:t>
                </a:r>
                <a14:m>
                  <m:oMath xmlns:m="http://schemas.openxmlformats.org/officeDocument/2006/math">
                    <m:r>
                      <a:rPr lang="zh-CN" altLang="en-US" i="1">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𝐴</m:t>
                    </m:r>
                    <m:r>
                      <a:rPr lang="en-US" altLang="zh-CN" i="1">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𝐵</m:t>
                    </m:r>
                    <m:r>
                      <a:rPr lang="en-US" altLang="zh-CN" i="1">
                        <a:solidFill>
                          <a:srgbClr val="FFFFFF"/>
                        </a:solidFill>
                        <a:latin typeface="Cambria Math" panose="02040503050406030204" pitchFamily="18" charset="0"/>
                      </a:rPr>
                      <m:t>)</m:t>
                    </m:r>
                  </m:oMath>
                </a14:m>
                <a:r>
                  <a:rPr lang="zh-CN" altLang="en-US" dirty="0">
                    <a:solidFill>
                      <a:srgbClr val="FFFFFF"/>
                    </a:solidFill>
                    <a:latin typeface="Times New Roman" panose="02020603050405020304" pitchFamily="18" charset="0"/>
                    <a:ea typeface="宋体" panose="02010600030101010101" pitchFamily="2" charset="-122"/>
                  </a:rPr>
                  <a:t>最小的增量</a:t>
                </a:r>
                <a:endParaRPr lang="en-US" dirty="0">
                  <a:solidFill>
                    <a:srgbClr val="FFFFFF"/>
                  </a:solidFill>
                  <a:latin typeface="Times New Roman" panose="02020603050405020304" pitchFamily="18" charset="0"/>
                  <a:ea typeface="宋体" panose="02010600030101010101" pitchFamily="2" charset="-122"/>
                </a:endParaRPr>
              </a:p>
            </p:txBody>
          </p:sp>
        </mc:Choice>
        <mc:Fallback xmlns="">
          <p:sp>
            <p:nvSpPr>
              <p:cNvPr id="25" name="Rectangle 24">
                <a:extLst>
                  <a:ext uri="{FF2B5EF4-FFF2-40B4-BE49-F238E27FC236}">
                    <a16:creationId xmlns:a16="http://schemas.microsoft.com/office/drawing/2014/main" id="{72CF2B47-0916-4CAE-976D-04A054118F31}"/>
                  </a:ext>
                </a:extLst>
              </p:cNvPr>
              <p:cNvSpPr>
                <a:spLocks noRot="1" noChangeAspect="1" noMove="1" noResize="1" noEditPoints="1" noAdjustHandles="1" noChangeArrowheads="1" noChangeShapeType="1" noTextEdit="1"/>
              </p:cNvSpPr>
              <p:nvPr/>
            </p:nvSpPr>
            <p:spPr>
              <a:xfrm>
                <a:off x="1109952" y="5950606"/>
                <a:ext cx="2754728" cy="369332"/>
              </a:xfrm>
              <a:prstGeom prst="rect">
                <a:avLst/>
              </a:prstGeom>
              <a:blipFill>
                <a:blip r:embed="rId6"/>
                <a:stretch>
                  <a:fillRect l="-1770" t="-11475" r="-1770" b="-2131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2E4BECE7-1717-4F0B-B50C-6B43B8FB6185}"/>
              </a:ext>
            </a:extLst>
          </p:cNvPr>
          <p:cNvSpPr/>
          <p:nvPr/>
        </p:nvSpPr>
        <p:spPr>
          <a:xfrm>
            <a:off x="7463754" y="4158576"/>
            <a:ext cx="365796" cy="65077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4BECE7-1717-4F0B-B50C-6B43B8FB6185}"/>
              </a:ext>
            </a:extLst>
          </p:cNvPr>
          <p:cNvSpPr/>
          <p:nvPr/>
        </p:nvSpPr>
        <p:spPr>
          <a:xfrm>
            <a:off x="7872774" y="4158576"/>
            <a:ext cx="365796" cy="65077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E4BECE7-1717-4F0B-B50C-6B43B8FB6185}"/>
              </a:ext>
            </a:extLst>
          </p:cNvPr>
          <p:cNvSpPr/>
          <p:nvPr/>
        </p:nvSpPr>
        <p:spPr>
          <a:xfrm>
            <a:off x="8281793" y="4158576"/>
            <a:ext cx="1476569" cy="6507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8555C98-6D9A-4EC5-BDC2-FE93F7C80B78}"/>
              </a:ext>
            </a:extLst>
          </p:cNvPr>
          <p:cNvCxnSpPr>
            <a:cxnSpLocks/>
          </p:cNvCxnSpPr>
          <p:nvPr/>
        </p:nvCxnSpPr>
        <p:spPr>
          <a:xfrm flipV="1">
            <a:off x="7458075" y="3752209"/>
            <a:ext cx="3620143" cy="54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555C98-6D9A-4EC5-BDC2-FE93F7C80B78}"/>
              </a:ext>
            </a:extLst>
          </p:cNvPr>
          <p:cNvCxnSpPr>
            <a:cxnSpLocks/>
          </p:cNvCxnSpPr>
          <p:nvPr/>
        </p:nvCxnSpPr>
        <p:spPr>
          <a:xfrm flipV="1">
            <a:off x="7458075" y="3329427"/>
            <a:ext cx="3620143" cy="54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555C98-6D9A-4EC5-BDC2-FE93F7C80B78}"/>
              </a:ext>
            </a:extLst>
          </p:cNvPr>
          <p:cNvCxnSpPr>
            <a:cxnSpLocks/>
          </p:cNvCxnSpPr>
          <p:nvPr/>
        </p:nvCxnSpPr>
        <p:spPr>
          <a:xfrm flipV="1">
            <a:off x="7458074" y="2873072"/>
            <a:ext cx="3620143" cy="54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862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 calcmode="lin" valueType="num">
                                      <p:cBhvr additive="base">
                                        <p:cTn id="2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25" grpId="0"/>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14A9575-ABE9-482C-A571-20B813086E6A}"/>
              </a:ext>
            </a:extLst>
          </p:cNvPr>
          <p:cNvSpPr txBox="1">
            <a:spLocks/>
          </p:cNvSpPr>
          <p:nvPr/>
        </p:nvSpPr>
        <p:spPr>
          <a:xfrm>
            <a:off x="719493" y="2457195"/>
            <a:ext cx="4850129" cy="3628495"/>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r>
              <a:rPr lang="zh-CN" altLang="en-US" sz="2000" dirty="0">
                <a:latin typeface="Times New Roman" panose="02020603050405020304" pitchFamily="18" charset="0"/>
              </a:rPr>
              <a:t>当样本各特征单位，大小等差别较大时，可使用归一化或者标准化的手段对数据进行预处理，使数据在同一范围内，或者都呈标准分布</a:t>
            </a:r>
            <a:endParaRPr lang="en-US" altLang="zh-CN" sz="2000" dirty="0">
              <a:latin typeface="Times New Roman" panose="02020603050405020304" pitchFamily="18" charset="0"/>
            </a:endParaRPr>
          </a:p>
          <a:p>
            <a:r>
              <a:rPr lang="en-US" altLang="zh-CN" sz="2000" dirty="0" err="1">
                <a:latin typeface="Times New Roman" panose="02020603050405020304" pitchFamily="18" charset="0"/>
              </a:rPr>
              <a:t>Sklearn.preprocessing</a:t>
            </a:r>
            <a:r>
              <a:rPr lang="zh-CN" altLang="en-US" sz="2000" dirty="0">
                <a:latin typeface="Times New Roman" panose="02020603050405020304" pitchFamily="18" charset="0"/>
              </a:rPr>
              <a:t>模块提供了大量方便快捷的数据预处理的方法</a:t>
            </a:r>
            <a:endParaRPr lang="en-US" altLang="zh-CN" sz="2000" dirty="0">
              <a:latin typeface="Times New Roman" panose="02020603050405020304" pitchFamily="18" charset="0"/>
            </a:endParaRPr>
          </a:p>
          <a:p>
            <a:r>
              <a:rPr lang="zh-CN" altLang="en-US" sz="2000" dirty="0">
                <a:latin typeface="Times New Roman" panose="02020603050405020304" pitchFamily="18" charset="0"/>
              </a:rPr>
              <a:t>对于使用梯度下降进行优化的算法尤其重要</a:t>
            </a:r>
            <a:endParaRPr lang="en-US" altLang="zh-CN" sz="2000" dirty="0">
              <a:latin typeface="Times New Roman" panose="02020603050405020304" pitchFamily="18" charset="0"/>
            </a:endParaRPr>
          </a:p>
          <a:p>
            <a:r>
              <a:rPr lang="zh-CN" altLang="en-US" sz="2000" dirty="0">
                <a:latin typeface="Times New Roman" panose="02020603050405020304" pitchFamily="18" charset="0"/>
              </a:rPr>
              <a:t>避免因各特征之间相差太大，造成梯度下降的方向由某一特征主宰</a:t>
            </a:r>
            <a:endParaRPr lang="en-US" sz="2000" dirty="0">
              <a:latin typeface="Times New Roman" panose="02020603050405020304" pitchFamily="18" charset="0"/>
            </a:endParaRPr>
          </a:p>
        </p:txBody>
      </p:sp>
      <p:pic>
        <p:nvPicPr>
          <p:cNvPr id="8" name="Picture 4" descr="âdata normalization standardizationâçå¾çæç´¢ç»æ">
            <a:extLst>
              <a:ext uri="{FF2B5EF4-FFF2-40B4-BE49-F238E27FC236}">
                <a16:creationId xmlns:a16="http://schemas.microsoft.com/office/drawing/2014/main" id="{F0788F57-5FE4-4E37-9776-3E9F31DC0A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9622" y="659444"/>
            <a:ext cx="2160000" cy="120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âdata normalization standardizationâçå¾çæç´¢ç»æ">
            <a:extLst>
              <a:ext uri="{FF2B5EF4-FFF2-40B4-BE49-F238E27FC236}">
                <a16:creationId xmlns:a16="http://schemas.microsoft.com/office/drawing/2014/main" id="{CB85EDC5-9F7A-4DD8-A6D2-9A600C5DB72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9493" y="1075244"/>
            <a:ext cx="2160000" cy="793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âdata normalization gradient descentâçå¾çæç´¢ç»æ">
            <a:extLst>
              <a:ext uri="{FF2B5EF4-FFF2-40B4-BE49-F238E27FC236}">
                <a16:creationId xmlns:a16="http://schemas.microsoft.com/office/drawing/2014/main" id="{46C09004-4262-49AC-AE7F-634CA42A8A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3380" y="3841690"/>
            <a:ext cx="5760000" cy="2244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A7CDBBB-D98B-46F5-9166-4B42D7F777D7}"/>
              </a:ext>
            </a:extLst>
          </p:cNvPr>
          <p:cNvPicPr>
            <a:picLocks noChangeAspect="1"/>
          </p:cNvPicPr>
          <p:nvPr/>
        </p:nvPicPr>
        <p:blipFill rotWithShape="1">
          <a:blip r:embed="rId5"/>
          <a:srcRect l="21582" t="36551" r="53698" b="40405"/>
          <a:stretch/>
        </p:blipFill>
        <p:spPr>
          <a:xfrm>
            <a:off x="5939034" y="408667"/>
            <a:ext cx="5760000" cy="3020333"/>
          </a:xfrm>
          <a:prstGeom prst="rect">
            <a:avLst/>
          </a:prstGeom>
        </p:spPr>
      </p:pic>
    </p:spTree>
    <p:extLst>
      <p:ext uri="{BB962C8B-B14F-4D97-AF65-F5344CB8AC3E}">
        <p14:creationId xmlns:p14="http://schemas.microsoft.com/office/powerpoint/2010/main" val="195242820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7116443-8CC8-40F0-A5AA-21F3051DB906}"/>
              </a:ext>
            </a:extLst>
          </p:cNvPr>
          <p:cNvSpPr txBox="1">
            <a:spLocks/>
          </p:cNvSpPr>
          <p:nvPr/>
        </p:nvSpPr>
        <p:spPr>
          <a:xfrm>
            <a:off x="7739229" y="1656755"/>
            <a:ext cx="3952334" cy="4224899"/>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nSpc>
                <a:spcPct val="110000"/>
              </a:lnSpc>
            </a:pPr>
            <a:r>
              <a:rPr lang="zh-CN" altLang="en-US" sz="1800" dirty="0">
                <a:latin typeface="Times New Roman" panose="02020603050405020304" pitchFamily="18" charset="0"/>
                <a:cs typeface="Times New Roman" panose="02020603050405020304" pitchFamily="18" charset="0"/>
              </a:rPr>
              <a:t>输入： </a:t>
            </a:r>
            <a:r>
              <a:rPr lang="en-US" altLang="zh-CN" sz="1800" dirty="0">
                <a:latin typeface="Times New Roman" panose="02020603050405020304" pitchFamily="18" charset="0"/>
                <a:cs typeface="Times New Roman" panose="02020603050405020304" pitchFamily="18" charset="0"/>
              </a:rPr>
              <a:t>d </a:t>
            </a:r>
            <a:r>
              <a:rPr lang="zh-CN" altLang="en-US" sz="1800" dirty="0">
                <a:latin typeface="Times New Roman" panose="02020603050405020304" pitchFamily="18" charset="0"/>
                <a:cs typeface="Times New Roman" panose="02020603050405020304" pitchFamily="18" charset="0"/>
              </a:rPr>
              <a:t>维样本集 </a:t>
            </a:r>
            <a:r>
              <a:rPr lang="en-US" altLang="zh-CN" sz="1800" dirty="0">
                <a:latin typeface="Times New Roman" panose="02020603050405020304" pitchFamily="18" charset="0"/>
                <a:cs typeface="Times New Roman" panose="02020603050405020304" pitchFamily="18" charset="0"/>
              </a:rPr>
              <a:t>X=(x_1,x_2,...,</a:t>
            </a:r>
            <a:r>
              <a:rPr lang="en-US" altLang="zh-CN" sz="1800" dirty="0" err="1">
                <a:latin typeface="Times New Roman" panose="02020603050405020304" pitchFamily="18" charset="0"/>
                <a:cs typeface="Times New Roman" panose="02020603050405020304" pitchFamily="18" charset="0"/>
              </a:rPr>
              <a:t>x_d</a:t>
            </a:r>
            <a:r>
              <a:rPr lang="en-US" altLang="zh-CN" sz="1800" dirty="0">
                <a:latin typeface="Times New Roman" panose="02020603050405020304" pitchFamily="18" charset="0"/>
                <a:cs typeface="Times New Roman" panose="02020603050405020304" pitchFamily="18" charset="0"/>
              </a:rPr>
              <a:t>) </a:t>
            </a:r>
          </a:p>
          <a:p>
            <a:pPr marL="0" indent="0">
              <a:lnSpc>
                <a:spcPct val="110000"/>
              </a:lnSpc>
              <a:buFontTx/>
              <a:buNone/>
            </a:pPr>
            <a:r>
              <a:rPr lang="zh-CN" altLang="en-US" sz="1800" dirty="0">
                <a:latin typeface="Times New Roman" panose="02020603050405020304" pitchFamily="18" charset="0"/>
                <a:cs typeface="Times New Roman" panose="02020603050405020304" pitchFamily="18" charset="0"/>
              </a:rPr>
              <a:t>   输出：降维后的样本集 </a:t>
            </a:r>
            <a:r>
              <a:rPr lang="en-US" altLang="zh-CN" sz="1800" dirty="0">
                <a:latin typeface="Times New Roman" panose="02020603050405020304" pitchFamily="18" charset="0"/>
                <a:cs typeface="Times New Roman" panose="02020603050405020304" pitchFamily="18" charset="0"/>
              </a:rPr>
              <a:t>Y</a:t>
            </a:r>
          </a:p>
          <a:p>
            <a:pPr>
              <a:lnSpc>
                <a:spcPct val="110000"/>
              </a:lnSpc>
            </a:pPr>
            <a:r>
              <a:rPr lang="zh-CN" altLang="en-US" sz="1800" dirty="0">
                <a:latin typeface="Times New Roman" panose="02020603050405020304" pitchFamily="18" charset="0"/>
                <a:cs typeface="Times New Roman" panose="02020603050405020304" pitchFamily="18" charset="0"/>
              </a:rPr>
              <a:t>计算样本的协方差矩阵</a:t>
            </a:r>
            <a:endParaRPr lang="en-US" altLang="zh-CN" sz="1800" dirty="0">
              <a:latin typeface="Times New Roman" panose="02020603050405020304" pitchFamily="18" charset="0"/>
              <a:cs typeface="Times New Roman" panose="02020603050405020304" pitchFamily="18" charset="0"/>
            </a:endParaRPr>
          </a:p>
          <a:p>
            <a:pPr>
              <a:lnSpc>
                <a:spcPct val="110000"/>
              </a:lnSpc>
            </a:pPr>
            <a:r>
              <a:rPr lang="zh-CN" altLang="en-US" sz="1800" dirty="0">
                <a:latin typeface="Times New Roman" panose="02020603050405020304" pitchFamily="18" charset="0"/>
                <a:cs typeface="Times New Roman" panose="02020603050405020304" pitchFamily="18" charset="0"/>
              </a:rPr>
              <a:t>求出协方差矩阵的特征值及特征向量</a:t>
            </a:r>
          </a:p>
          <a:p>
            <a:pPr>
              <a:lnSpc>
                <a:spcPct val="110000"/>
              </a:lnSpc>
            </a:pPr>
            <a:r>
              <a:rPr lang="zh-CN" altLang="en-US" sz="1800" dirty="0">
                <a:latin typeface="Times New Roman" panose="02020603050405020304" pitchFamily="18" charset="0"/>
                <a:cs typeface="Times New Roman" panose="02020603050405020304" pitchFamily="18" charset="0"/>
              </a:rPr>
              <a:t>按需要的降维后的维度</a:t>
            </a:r>
            <a:r>
              <a:rPr lang="en-US" altLang="zh-CN" sz="1800" dirty="0">
                <a:latin typeface="Times New Roman" panose="02020603050405020304" pitchFamily="18" charset="0"/>
                <a:cs typeface="Times New Roman" panose="02020603050405020304" pitchFamily="18" charset="0"/>
              </a:rPr>
              <a:t>m</a:t>
            </a:r>
            <a:r>
              <a:rPr lang="zh-CN" altLang="en-US" sz="1800" dirty="0">
                <a:latin typeface="Times New Roman" panose="02020603050405020304" pitchFamily="18" charset="0"/>
                <a:cs typeface="Times New Roman" panose="02020603050405020304" pitchFamily="18" charset="0"/>
              </a:rPr>
              <a:t>，取前</a:t>
            </a:r>
            <a:r>
              <a:rPr lang="en-US" altLang="zh-CN" sz="1800" dirty="0">
                <a:latin typeface="Times New Roman" panose="02020603050405020304" pitchFamily="18" charset="0"/>
                <a:cs typeface="Times New Roman" panose="02020603050405020304" pitchFamily="18" charset="0"/>
              </a:rPr>
              <a:t>m</a:t>
            </a:r>
            <a:r>
              <a:rPr lang="zh-CN" altLang="en-US" sz="1800" dirty="0">
                <a:latin typeface="Times New Roman" panose="02020603050405020304" pitchFamily="18" charset="0"/>
                <a:cs typeface="Times New Roman" panose="02020603050405020304" pitchFamily="18" charset="0"/>
              </a:rPr>
              <a:t>个最大的特征值对应的特征向量，并组成矩阵</a:t>
            </a:r>
            <a:r>
              <a:rPr lang="en-US" altLang="zh-CN" sz="1800" dirty="0">
                <a:latin typeface="Times New Roman" panose="02020603050405020304" pitchFamily="18" charset="0"/>
                <a:cs typeface="Times New Roman" panose="02020603050405020304" pitchFamily="18" charset="0"/>
              </a:rPr>
              <a:t>P</a:t>
            </a:r>
          </a:p>
          <a:p>
            <a:pPr>
              <a:lnSpc>
                <a:spcPct val="110000"/>
              </a:lnSpc>
            </a:pPr>
            <a:r>
              <a:rPr lang="en-US" altLang="zh-CN" sz="1800" dirty="0">
                <a:latin typeface="Times New Roman" panose="02020603050405020304" pitchFamily="18" charset="0"/>
                <a:cs typeface="Times New Roman" panose="02020603050405020304" pitchFamily="18" charset="0"/>
              </a:rPr>
              <a:t>Y=PX</a:t>
            </a:r>
            <a:r>
              <a:rPr lang="zh-CN" altLang="en-US" sz="1800" dirty="0">
                <a:latin typeface="Times New Roman" panose="02020603050405020304" pitchFamily="18" charset="0"/>
                <a:cs typeface="Times New Roman" panose="02020603050405020304" pitchFamily="18" charset="0"/>
              </a:rPr>
              <a:t>即为降维后的数据</a:t>
            </a:r>
            <a:endParaRPr lang="en-US" sz="18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EB7265C2-9B94-47D4-B4D6-1C9EEFAEF45A}"/>
              </a:ext>
            </a:extLst>
          </p:cNvPr>
          <p:cNvSpPr/>
          <p:nvPr/>
        </p:nvSpPr>
        <p:spPr>
          <a:xfrm>
            <a:off x="7739229" y="5618846"/>
            <a:ext cx="4132863" cy="276999"/>
          </a:xfrm>
          <a:prstGeom prst="rect">
            <a:avLst/>
          </a:prstGeom>
        </p:spPr>
        <p:txBody>
          <a:bodyPr wrap="none">
            <a:spAutoFit/>
          </a:bodyPr>
          <a:lstStyle/>
          <a:p>
            <a:r>
              <a:rPr lang="en-US" sz="1200" dirty="0">
                <a:solidFill>
                  <a:srgbClr val="FFFFFF"/>
                </a:solidFill>
                <a:hlinkClick r:id="rId2">
                  <a:extLst>
                    <a:ext uri="{A12FA001-AC4F-418D-AE19-62706E023703}">
                      <ahyp:hlinkClr xmlns:ahyp="http://schemas.microsoft.com/office/drawing/2018/hyperlinkcolor" val="tx"/>
                    </a:ext>
                  </a:extLst>
                </a:hlinkClick>
              </a:rPr>
              <a:t>https</a:t>
            </a:r>
            <a:r>
              <a:rPr lang="en-US" sz="1200" dirty="0">
                <a:solidFill>
                  <a:srgbClr val="FFFFFF"/>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t>
            </a:r>
            <a:r>
              <a:rPr lang="en-US" sz="1200" dirty="0">
                <a:solidFill>
                  <a:srgbClr val="FFFFFF"/>
                </a:solidFill>
                <a:hlinkClick r:id="rId2">
                  <a:extLst>
                    <a:ext uri="{A12FA001-AC4F-418D-AE19-62706E023703}">
                      <ahyp:hlinkClr xmlns:ahyp="http://schemas.microsoft.com/office/drawing/2018/hyperlinkcolor" val="tx"/>
                    </a:ext>
                  </a:extLst>
                </a:hlinkClick>
              </a:rPr>
              <a:t>devopedia.org/principal-component-analysis</a:t>
            </a:r>
            <a:endParaRPr lang="en-US" sz="1200" dirty="0">
              <a:solidFill>
                <a:srgbClr val="FFFFFF"/>
              </a:solidFill>
            </a:endParaRPr>
          </a:p>
        </p:txBody>
      </p:sp>
      <p:pic>
        <p:nvPicPr>
          <p:cNvPr id="14" name="Picture 2" descr="ç¸å³å¾ç">
            <a:extLst>
              <a:ext uri="{FF2B5EF4-FFF2-40B4-BE49-F238E27FC236}">
                <a16:creationId xmlns:a16="http://schemas.microsoft.com/office/drawing/2014/main" id="{3610414E-88B9-4E39-B279-2E1C0E4B5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37" y="573043"/>
            <a:ext cx="7238792" cy="550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4992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B8EE3E8-6344-4B19-B74F-F081D3158A73}"/>
              </a:ext>
            </a:extLst>
          </p:cNvPr>
          <p:cNvSpPr txBox="1">
            <a:spLocks/>
          </p:cNvSpPr>
          <p:nvPr/>
        </p:nvSpPr>
        <p:spPr>
          <a:xfrm>
            <a:off x="6425180" y="4510612"/>
            <a:ext cx="7122725" cy="1975185"/>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r>
              <a:rPr lang="en-US" sz="1800" dirty="0">
                <a:latin typeface="Times New Roman" panose="02020603050405020304" pitchFamily="18" charset="0"/>
                <a:cs typeface="Times New Roman" panose="02020603050405020304" pitchFamily="18" charset="0"/>
              </a:rPr>
              <a:t>Scores: </a:t>
            </a:r>
            <a:r>
              <a:rPr lang="zh-CN" altLang="en-US" sz="1800" dirty="0">
                <a:latin typeface="Times New Roman" panose="02020603050405020304" pitchFamily="18" charset="0"/>
                <a:cs typeface="Times New Roman" panose="02020603050405020304" pitchFamily="18" charset="0"/>
              </a:rPr>
              <a:t>降维后的数据</a:t>
            </a:r>
            <a:r>
              <a:rPr lang="en-US" altLang="zh-CN" sz="1800" dirty="0">
                <a:latin typeface="Times New Roman" panose="02020603050405020304" pitchFamily="18" charset="0"/>
                <a:cs typeface="Times New Roman" panose="02020603050405020304" pitchFamily="18" charset="0"/>
              </a:rPr>
              <a:t>Y</a:t>
            </a:r>
          </a:p>
          <a:p>
            <a:r>
              <a:rPr lang="en-US" sz="1800" dirty="0" err="1">
                <a:latin typeface="Times New Roman" panose="02020603050405020304" pitchFamily="18" charset="0"/>
                <a:cs typeface="Times New Roman" panose="02020603050405020304" pitchFamily="18" charset="0"/>
              </a:rPr>
              <a:t>Explained_variance</a:t>
            </a:r>
            <a:r>
              <a:rPr lang="en-US" sz="1800" dirty="0">
                <a:latin typeface="Times New Roman" panose="02020603050405020304" pitchFamily="18" charset="0"/>
                <a:cs typeface="Times New Roman" panose="02020603050405020304" pitchFamily="18" charset="0"/>
              </a:rPr>
              <a:t>: Eigenvalue[</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]/sum(Eigenvalue)</a:t>
            </a:r>
            <a:endParaRPr lang="en-US" altLang="zh-CN"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Components(loading): </a:t>
            </a:r>
            <a:r>
              <a:rPr lang="zh-CN" altLang="en-US" sz="1800" dirty="0">
                <a:latin typeface="Times New Roman" panose="02020603050405020304" pitchFamily="18" charset="0"/>
                <a:cs typeface="Times New Roman" panose="02020603050405020304" pitchFamily="18" charset="0"/>
              </a:rPr>
              <a:t>特征值对应的特征向量</a:t>
            </a:r>
            <a:endParaRPr lang="en-US" altLang="zh-CN"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Score plot, loading plot, biplot</a:t>
            </a:r>
            <a:r>
              <a:rPr lang="zh-CN" altLang="en-US" sz="1800" dirty="0">
                <a:latin typeface="Times New Roman" panose="02020603050405020304" pitchFamily="18" charset="0"/>
                <a:cs typeface="Times New Roman" panose="02020603050405020304" pitchFamily="18" charset="0"/>
              </a:rPr>
              <a:t>用法</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PCA</a:t>
            </a:r>
            <a:r>
              <a:rPr lang="zh-CN" altLang="en-US" sz="1800" dirty="0">
                <a:latin typeface="Times New Roman" panose="02020603050405020304" pitchFamily="18" charset="0"/>
                <a:cs typeface="Times New Roman" panose="02020603050405020304" pitchFamily="18" charset="0"/>
              </a:rPr>
              <a:t>之后的用处</a:t>
            </a:r>
            <a:endParaRPr lang="en-US" sz="1800" dirty="0">
              <a:latin typeface="Times New Roman" panose="02020603050405020304" pitchFamily="18" charset="0"/>
              <a:cs typeface="Times New Roman" panose="02020603050405020304" pitchFamily="18" charset="0"/>
            </a:endParaRPr>
          </a:p>
        </p:txBody>
      </p:sp>
      <p:pic>
        <p:nvPicPr>
          <p:cNvPr id="7" name="Picture 4" descr="âCharacterization of influent wastewater with periodic variation and snow melting effect in cold climate areaâçå¾çæç´¢ç»æ">
            <a:extLst>
              <a:ext uri="{FF2B5EF4-FFF2-40B4-BE49-F238E27FC236}">
                <a16:creationId xmlns:a16="http://schemas.microsoft.com/office/drawing/2014/main" id="{7A777207-D47E-49D6-BC22-70E3881E87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9645" y="352740"/>
            <a:ext cx="4534298" cy="412469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D5536E6-2F58-4D47-B3F6-D26231817A75}"/>
              </a:ext>
            </a:extLst>
          </p:cNvPr>
          <p:cNvPicPr>
            <a:picLocks noChangeAspect="1"/>
          </p:cNvPicPr>
          <p:nvPr/>
        </p:nvPicPr>
        <p:blipFill rotWithShape="1">
          <a:blip r:embed="rId3"/>
          <a:srcRect l="31445" t="21896" r="31674" b="42050"/>
          <a:stretch/>
        </p:blipFill>
        <p:spPr>
          <a:xfrm>
            <a:off x="404037" y="4800600"/>
            <a:ext cx="4316820" cy="1808606"/>
          </a:xfrm>
          <a:prstGeom prst="rect">
            <a:avLst/>
          </a:prstGeom>
        </p:spPr>
      </p:pic>
      <p:sp>
        <p:nvSpPr>
          <p:cNvPr id="9" name="Rectangle 8">
            <a:extLst>
              <a:ext uri="{FF2B5EF4-FFF2-40B4-BE49-F238E27FC236}">
                <a16:creationId xmlns:a16="http://schemas.microsoft.com/office/drawing/2014/main" id="{45516E8E-72FA-4120-B3F5-FAA156F51B86}"/>
              </a:ext>
            </a:extLst>
          </p:cNvPr>
          <p:cNvSpPr/>
          <p:nvPr/>
        </p:nvSpPr>
        <p:spPr>
          <a:xfrm>
            <a:off x="7170318" y="2122540"/>
            <a:ext cx="4534299" cy="2388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40E1ACA6-4932-41A4-85F9-75CD5EF9AE9D}"/>
              </a:ext>
            </a:extLst>
          </p:cNvPr>
          <p:cNvSpPr/>
          <p:nvPr/>
        </p:nvSpPr>
        <p:spPr>
          <a:xfrm>
            <a:off x="7156030" y="357340"/>
            <a:ext cx="2276476" cy="17366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64D3F3C9-3449-43AA-B946-7EA44DDE0140}"/>
              </a:ext>
            </a:extLst>
          </p:cNvPr>
          <p:cNvSpPr/>
          <p:nvPr/>
        </p:nvSpPr>
        <p:spPr>
          <a:xfrm>
            <a:off x="9461082" y="357340"/>
            <a:ext cx="2257822" cy="173662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815B1634-800A-4F7B-9F01-D81950B8CAC4}"/>
              </a:ext>
            </a:extLst>
          </p:cNvPr>
          <p:cNvSpPr/>
          <p:nvPr/>
        </p:nvSpPr>
        <p:spPr>
          <a:xfrm>
            <a:off x="308344" y="4154269"/>
            <a:ext cx="5784678" cy="646331"/>
          </a:xfrm>
          <a:prstGeom prst="rect">
            <a:avLst/>
          </a:prstGeom>
        </p:spPr>
        <p:txBody>
          <a:bodyPr wrap="square">
            <a:spAutoFit/>
          </a:bodyPr>
          <a:lstStyle/>
          <a:p>
            <a:pPr algn="just"/>
            <a:r>
              <a:rPr lang="en-US" sz="1200" dirty="0">
                <a:solidFill>
                  <a:srgbClr val="FFFFFF"/>
                </a:solidFill>
                <a:latin typeface="Times New Roman" panose="02020603050405020304" pitchFamily="18" charset="0"/>
                <a:cs typeface="Times New Roman" panose="02020603050405020304" pitchFamily="18" charset="0"/>
              </a:rPr>
              <a:t>Wang, X., </a:t>
            </a:r>
            <a:r>
              <a:rPr lang="en-US" sz="1200" dirty="0" err="1">
                <a:solidFill>
                  <a:srgbClr val="FFFFFF"/>
                </a:solidFill>
                <a:latin typeface="Times New Roman" panose="02020603050405020304" pitchFamily="18" charset="0"/>
                <a:cs typeface="Times New Roman" panose="02020603050405020304" pitchFamily="18" charset="0"/>
              </a:rPr>
              <a:t>Kvaal</a:t>
            </a:r>
            <a:r>
              <a:rPr lang="en-US" sz="1200" dirty="0">
                <a:solidFill>
                  <a:srgbClr val="FFFFFF"/>
                </a:solidFill>
                <a:latin typeface="Times New Roman" panose="02020603050405020304" pitchFamily="18" charset="0"/>
                <a:cs typeface="Times New Roman" panose="02020603050405020304" pitchFamily="18" charset="0"/>
              </a:rPr>
              <a:t>, K., &amp; </a:t>
            </a:r>
            <a:r>
              <a:rPr lang="en-US" sz="1200" dirty="0" err="1">
                <a:solidFill>
                  <a:srgbClr val="FFFFFF"/>
                </a:solidFill>
                <a:latin typeface="Times New Roman" panose="02020603050405020304" pitchFamily="18" charset="0"/>
                <a:cs typeface="Times New Roman" panose="02020603050405020304" pitchFamily="18" charset="0"/>
              </a:rPr>
              <a:t>Ratnaweera</a:t>
            </a:r>
            <a:r>
              <a:rPr lang="en-US" sz="1200" dirty="0">
                <a:solidFill>
                  <a:srgbClr val="FFFFFF"/>
                </a:solidFill>
                <a:latin typeface="Times New Roman" panose="02020603050405020304" pitchFamily="18" charset="0"/>
                <a:cs typeface="Times New Roman" panose="02020603050405020304" pitchFamily="18" charset="0"/>
              </a:rPr>
              <a:t>, H. (2017). Characterization of influent wastewater with periodic variation and snow melting effect in cold climate area. </a:t>
            </a:r>
            <a:r>
              <a:rPr lang="en-US" sz="1200" i="1" dirty="0">
                <a:solidFill>
                  <a:srgbClr val="FFFFFF"/>
                </a:solidFill>
                <a:latin typeface="Times New Roman" panose="02020603050405020304" pitchFamily="18" charset="0"/>
                <a:cs typeface="Times New Roman" panose="02020603050405020304" pitchFamily="18" charset="0"/>
              </a:rPr>
              <a:t>Computers &amp; Chemical Engineering</a:t>
            </a:r>
            <a:r>
              <a:rPr lang="en-US" sz="1200" dirty="0">
                <a:solidFill>
                  <a:srgbClr val="FFFFFF"/>
                </a:solidFill>
                <a:latin typeface="Times New Roman" panose="02020603050405020304" pitchFamily="18" charset="0"/>
                <a:cs typeface="Times New Roman" panose="02020603050405020304" pitchFamily="18" charset="0"/>
              </a:rPr>
              <a:t>, </a:t>
            </a:r>
            <a:r>
              <a:rPr lang="en-US" sz="1200" i="1" dirty="0">
                <a:solidFill>
                  <a:srgbClr val="FFFFFF"/>
                </a:solidFill>
                <a:latin typeface="Times New Roman" panose="02020603050405020304" pitchFamily="18" charset="0"/>
                <a:cs typeface="Times New Roman" panose="02020603050405020304" pitchFamily="18" charset="0"/>
              </a:rPr>
              <a:t>106</a:t>
            </a:r>
            <a:r>
              <a:rPr lang="en-US" sz="1200" dirty="0">
                <a:solidFill>
                  <a:srgbClr val="FFFFFF"/>
                </a:solidFill>
                <a:latin typeface="Times New Roman" panose="02020603050405020304" pitchFamily="18" charset="0"/>
                <a:cs typeface="Times New Roman" panose="02020603050405020304" pitchFamily="18" charset="0"/>
              </a:rPr>
              <a:t>, 202-211.</a:t>
            </a:r>
          </a:p>
        </p:txBody>
      </p:sp>
      <p:pic>
        <p:nvPicPr>
          <p:cNvPr id="16" name="Picture 15">
            <a:extLst>
              <a:ext uri="{FF2B5EF4-FFF2-40B4-BE49-F238E27FC236}">
                <a16:creationId xmlns:a16="http://schemas.microsoft.com/office/drawing/2014/main" id="{76E39561-F4AE-4D8A-AF4B-30D2511443A4}"/>
              </a:ext>
            </a:extLst>
          </p:cNvPr>
          <p:cNvPicPr>
            <a:picLocks noChangeAspect="1"/>
          </p:cNvPicPr>
          <p:nvPr/>
        </p:nvPicPr>
        <p:blipFill rotWithShape="1">
          <a:blip r:embed="rId4"/>
          <a:srcRect l="22187" t="27373" r="30703" b="14989"/>
          <a:stretch/>
        </p:blipFill>
        <p:spPr>
          <a:xfrm>
            <a:off x="404036" y="245203"/>
            <a:ext cx="5691963" cy="3917355"/>
          </a:xfrm>
          <a:prstGeom prst="rect">
            <a:avLst/>
          </a:prstGeom>
        </p:spPr>
      </p:pic>
      <p:sp>
        <p:nvSpPr>
          <p:cNvPr id="17" name="Rectangle 16">
            <a:extLst>
              <a:ext uri="{FF2B5EF4-FFF2-40B4-BE49-F238E27FC236}">
                <a16:creationId xmlns:a16="http://schemas.microsoft.com/office/drawing/2014/main" id="{14DA76E8-9AD8-40F3-9517-C3ED6BC47358}"/>
              </a:ext>
            </a:extLst>
          </p:cNvPr>
          <p:cNvSpPr/>
          <p:nvPr/>
        </p:nvSpPr>
        <p:spPr>
          <a:xfrm>
            <a:off x="404036" y="245202"/>
            <a:ext cx="5691964" cy="7755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D7C24FD3-4145-4771-B1F3-DACB8FB29685}"/>
              </a:ext>
            </a:extLst>
          </p:cNvPr>
          <p:cNvSpPr/>
          <p:nvPr/>
        </p:nvSpPr>
        <p:spPr>
          <a:xfrm>
            <a:off x="401058" y="1971536"/>
            <a:ext cx="5691964" cy="57163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a:extLst>
              <a:ext uri="{FF2B5EF4-FFF2-40B4-BE49-F238E27FC236}">
                <a16:creationId xmlns:a16="http://schemas.microsoft.com/office/drawing/2014/main" id="{5E8EEBA8-68AF-4E3D-B94E-481DC6660C72}"/>
              </a:ext>
            </a:extLst>
          </p:cNvPr>
          <p:cNvSpPr/>
          <p:nvPr/>
        </p:nvSpPr>
        <p:spPr>
          <a:xfrm>
            <a:off x="401058" y="2603101"/>
            <a:ext cx="5694942" cy="1578299"/>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8569833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FEB2815-BBDB-44EA-909E-F3B4478F55AC}"/>
              </a:ext>
            </a:extLst>
          </p:cNvPr>
          <p:cNvSpPr>
            <a:spLocks noGrp="1"/>
          </p:cNvSpPr>
          <p:nvPr>
            <p:ph type="title"/>
          </p:nvPr>
        </p:nvSpPr>
        <p:spPr>
          <a:xfrm>
            <a:off x="838200" y="415295"/>
            <a:ext cx="10515600" cy="829470"/>
          </a:xfrm>
        </p:spPr>
        <p:txBody>
          <a:bodyPr/>
          <a:lstStyle/>
          <a:p>
            <a:r>
              <a:rPr lang="zh-CN" altLang="en-US" dirty="0">
                <a:latin typeface="宋体" panose="02010600030101010101" pitchFamily="2" charset="-122"/>
                <a:ea typeface="宋体" panose="02010600030101010101" pitchFamily="2" charset="-122"/>
              </a:rPr>
              <a:t>隔离森林</a:t>
            </a:r>
            <a:endParaRPr lang="en-US" dirty="0">
              <a:latin typeface="宋体" panose="02010600030101010101" pitchFamily="2" charset="-122"/>
              <a:ea typeface="宋体" panose="02010600030101010101" pitchFamily="2" charset="-122"/>
            </a:endParaRPr>
          </a:p>
        </p:txBody>
      </p:sp>
      <p:sp>
        <p:nvSpPr>
          <p:cNvPr id="20" name="Content Placeholder 2">
            <a:extLst>
              <a:ext uri="{FF2B5EF4-FFF2-40B4-BE49-F238E27FC236}">
                <a16:creationId xmlns:a16="http://schemas.microsoft.com/office/drawing/2014/main" id="{1C29A239-BF2B-4CB2-BF41-DD1FD0DDFFBB}"/>
              </a:ext>
            </a:extLst>
          </p:cNvPr>
          <p:cNvSpPr txBox="1">
            <a:spLocks/>
          </p:cNvSpPr>
          <p:nvPr/>
        </p:nvSpPr>
        <p:spPr>
          <a:xfrm>
            <a:off x="5714999" y="3101398"/>
            <a:ext cx="6419850" cy="2842201"/>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fontScale="85000" lnSpcReduction="10000"/>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nSpc>
                <a:spcPct val="120000"/>
              </a:lnSpc>
            </a:pPr>
            <a:r>
              <a:rPr lang="zh-CN" altLang="en-US" dirty="0">
                <a:latin typeface="Times New Roman" panose="02020603050405020304" pitchFamily="18" charset="0"/>
              </a:rPr>
              <a:t>从训练数据中随机选择若干样本点</a:t>
            </a:r>
            <a:endParaRPr lang="en-US" altLang="zh-CN" dirty="0">
              <a:latin typeface="Times New Roman" panose="02020603050405020304" pitchFamily="18" charset="0"/>
            </a:endParaRPr>
          </a:p>
          <a:p>
            <a:pPr>
              <a:lnSpc>
                <a:spcPct val="120000"/>
              </a:lnSpc>
            </a:pPr>
            <a:r>
              <a:rPr lang="zh-CN" altLang="en-US" dirty="0">
                <a:latin typeface="Times New Roman" panose="02020603050405020304" pitchFamily="18" charset="0"/>
              </a:rPr>
              <a:t>随机制定样本的一个维度（也就是</a:t>
            </a:r>
            <a:r>
              <a:rPr lang="en-US" altLang="zh-CN" dirty="0">
                <a:latin typeface="Times New Roman" panose="02020603050405020304" pitchFamily="18" charset="0"/>
              </a:rPr>
              <a:t>feature</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a:lnSpc>
                <a:spcPct val="120000"/>
              </a:lnSpc>
            </a:pPr>
            <a:r>
              <a:rPr lang="zh-CN" altLang="en-US" dirty="0">
                <a:latin typeface="Times New Roman" panose="02020603050405020304" pitchFamily="18" charset="0"/>
              </a:rPr>
              <a:t>在该维度上随机产生一个切割点，即进行树的分裂</a:t>
            </a:r>
            <a:endParaRPr lang="en-US" altLang="zh-CN" dirty="0">
              <a:latin typeface="Times New Roman" panose="02020603050405020304" pitchFamily="18" charset="0"/>
            </a:endParaRPr>
          </a:p>
          <a:p>
            <a:pPr>
              <a:lnSpc>
                <a:spcPct val="120000"/>
              </a:lnSpc>
            </a:pPr>
            <a:r>
              <a:rPr lang="zh-CN" altLang="en-US" dirty="0">
                <a:latin typeface="Times New Roman" panose="02020603050405020304" pitchFamily="18" charset="0"/>
              </a:rPr>
              <a:t>不断切割，直到无法再继续切割或树已到达限定高度 </a:t>
            </a:r>
            <a:endParaRPr lang="en-US" altLang="zh-CN" dirty="0">
              <a:latin typeface="Times New Roman" panose="02020603050405020304" pitchFamily="18" charset="0"/>
            </a:endParaRPr>
          </a:p>
          <a:p>
            <a:pPr>
              <a:lnSpc>
                <a:spcPct val="120000"/>
              </a:lnSpc>
            </a:pPr>
            <a:r>
              <a:rPr lang="zh-CN" altLang="en-US" dirty="0">
                <a:latin typeface="Times New Roman" panose="02020603050405020304" pitchFamily="18" charset="0"/>
              </a:rPr>
              <a:t>构建多颗树（很像随机森林算法）</a:t>
            </a:r>
            <a:endParaRPr lang="en-US" altLang="zh-CN" dirty="0">
              <a:latin typeface="Times New Roman" panose="02020603050405020304" pitchFamily="18" charset="0"/>
            </a:endParaRPr>
          </a:p>
          <a:p>
            <a:pPr>
              <a:lnSpc>
                <a:spcPct val="120000"/>
              </a:lnSpc>
            </a:pPr>
            <a:r>
              <a:rPr lang="zh-CN" altLang="en-US" dirty="0">
                <a:latin typeface="Times New Roman" panose="02020603050405020304" pitchFamily="18" charset="0"/>
              </a:rPr>
              <a:t>越早被隔离开的点，越不正常</a:t>
            </a:r>
            <a:endParaRPr lang="en-US" dirty="0">
              <a:latin typeface="Times New Roman" panose="02020603050405020304" pitchFamily="18" charset="0"/>
            </a:endParaRPr>
          </a:p>
        </p:txBody>
      </p:sp>
      <p:pic>
        <p:nvPicPr>
          <p:cNvPr id="21" name="Picture 2" descr="âisolation forest gifâçå¾çæç´¢ç»æ">
            <a:extLst>
              <a:ext uri="{FF2B5EF4-FFF2-40B4-BE49-F238E27FC236}">
                <a16:creationId xmlns:a16="http://schemas.microsoft.com/office/drawing/2014/main" id="{0CEFE98D-BB75-45DC-82F5-62A4060D7CB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2487" y="1917967"/>
            <a:ext cx="5135365" cy="38515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âisolation forest treeâçå¾çæç´¢ç»æ">
            <a:extLst>
              <a:ext uri="{FF2B5EF4-FFF2-40B4-BE49-F238E27FC236}">
                <a16:creationId xmlns:a16="http://schemas.microsoft.com/office/drawing/2014/main" id="{352C09B5-4509-4BF8-8C6D-4F2153A95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852" y="415295"/>
            <a:ext cx="5870501" cy="220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2432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FEB2815-BBDB-44EA-909E-F3B4478F55AC}"/>
              </a:ext>
            </a:extLst>
          </p:cNvPr>
          <p:cNvSpPr>
            <a:spLocks noGrp="1"/>
          </p:cNvSpPr>
          <p:nvPr>
            <p:ph type="title"/>
          </p:nvPr>
        </p:nvSpPr>
        <p:spPr>
          <a:xfrm>
            <a:off x="601629" y="679142"/>
            <a:ext cx="10515600" cy="829470"/>
          </a:xfrm>
        </p:spPr>
        <p:txBody>
          <a:bodyPr>
            <a:normAutofit fontScale="90000"/>
          </a:bodyPr>
          <a:lstStyle/>
          <a:p>
            <a:r>
              <a:rPr lang="zh-CN" altLang="en-US" sz="4400" dirty="0">
                <a:latin typeface="宋体" panose="02010600030101010101" pitchFamily="2" charset="-122"/>
                <a:ea typeface="宋体" panose="02010600030101010101" pitchFamily="2" charset="-122"/>
              </a:rPr>
              <a:t>代码样本：隔离森林</a:t>
            </a:r>
            <a:br>
              <a:rPr lang="en-US" altLang="zh-CN" sz="4400" dirty="0">
                <a:latin typeface="宋体" panose="02010600030101010101" pitchFamily="2" charset="-122"/>
                <a:ea typeface="宋体" panose="02010600030101010101" pitchFamily="2" charset="-122"/>
              </a:rPr>
            </a:br>
            <a:r>
              <a:rPr lang="en-US" altLang="zh-CN" dirty="0">
                <a:latin typeface="Times New Roman" panose="02020603050405020304" pitchFamily="18" charset="0"/>
                <a:cs typeface="Times New Roman" panose="02020603050405020304" pitchFamily="18" charset="0"/>
              </a:rPr>
              <a:t>Code Demo: Isolation Forest</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E2FC6B9-800E-48BF-87FC-72CD0775518F}"/>
              </a:ext>
            </a:extLst>
          </p:cNvPr>
          <p:cNvPicPr>
            <a:picLocks noChangeAspect="1"/>
          </p:cNvPicPr>
          <p:nvPr/>
        </p:nvPicPr>
        <p:blipFill rotWithShape="1">
          <a:blip r:embed="rId2"/>
          <a:srcRect l="21328" t="36551" r="42578" b="12083"/>
          <a:stretch/>
        </p:blipFill>
        <p:spPr>
          <a:xfrm>
            <a:off x="1163782" y="1883140"/>
            <a:ext cx="5284154" cy="4229994"/>
          </a:xfrm>
          <a:prstGeom prst="rect">
            <a:avLst/>
          </a:prstGeom>
        </p:spPr>
      </p:pic>
      <p:pic>
        <p:nvPicPr>
          <p:cNvPr id="7" name="Picture 6">
            <a:extLst>
              <a:ext uri="{FF2B5EF4-FFF2-40B4-BE49-F238E27FC236}">
                <a16:creationId xmlns:a16="http://schemas.microsoft.com/office/drawing/2014/main" id="{B983B01B-A690-4ECF-89A2-89FD89B9252D}"/>
              </a:ext>
            </a:extLst>
          </p:cNvPr>
          <p:cNvPicPr>
            <a:picLocks noChangeAspect="1"/>
          </p:cNvPicPr>
          <p:nvPr/>
        </p:nvPicPr>
        <p:blipFill rotWithShape="1">
          <a:blip r:embed="rId3"/>
          <a:srcRect l="21953" t="22084" r="40625" b="9930"/>
          <a:stretch/>
        </p:blipFill>
        <p:spPr>
          <a:xfrm>
            <a:off x="6980603" y="1885831"/>
            <a:ext cx="4136626" cy="4227303"/>
          </a:xfrm>
          <a:prstGeom prst="rect">
            <a:avLst/>
          </a:prstGeom>
        </p:spPr>
      </p:pic>
    </p:spTree>
    <p:extLst>
      <p:ext uri="{BB962C8B-B14F-4D97-AF65-F5344CB8AC3E}">
        <p14:creationId xmlns:p14="http://schemas.microsoft.com/office/powerpoint/2010/main" val="378600873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Freeform 6"/>
          <p:cNvSpPr/>
          <p:nvPr/>
        </p:nvSpPr>
        <p:spPr>
          <a:xfrm>
            <a:off x="0" y="-3175"/>
            <a:ext cx="12192001" cy="5203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0361"/>
                </a:lnTo>
                <a:lnTo>
                  <a:pt x="3536" y="20361"/>
                </a:lnTo>
                <a:lnTo>
                  <a:pt x="4211" y="21547"/>
                </a:lnTo>
                <a:lnTo>
                  <a:pt x="4271" y="21600"/>
                </a:lnTo>
                <a:lnTo>
                  <a:pt x="4313" y="21600"/>
                </a:lnTo>
                <a:lnTo>
                  <a:pt x="4331" y="21580"/>
                </a:lnTo>
                <a:lnTo>
                  <a:pt x="4369" y="21547"/>
                </a:lnTo>
                <a:lnTo>
                  <a:pt x="5044" y="20361"/>
                </a:lnTo>
                <a:lnTo>
                  <a:pt x="21600" y="20361"/>
                </a:lnTo>
                <a:lnTo>
                  <a:pt x="21600" y="0"/>
                </a:lnTo>
                <a:close/>
              </a:path>
            </a:pathLst>
          </a:custGeom>
          <a:blipFill>
            <a:blip r:embed="rId2"/>
          </a:blipFill>
          <a:ln cap="rnd">
            <a:solidFill>
              <a:schemeClr val="accent1"/>
            </a:solidFill>
          </a:ln>
        </p:spPr>
        <p:txBody>
          <a:bodyPr lIns="45719" rIns="45719"/>
          <a:lstStyle/>
          <a:p>
            <a:endParaRPr/>
          </a:p>
        </p:txBody>
      </p:sp>
      <p:sp>
        <p:nvSpPr>
          <p:cNvPr id="370" name="Rectangle 3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71" name="Freeform 23"/>
          <p:cNvSpPr/>
          <p:nvPr/>
        </p:nvSpPr>
        <p:spPr>
          <a:xfrm>
            <a:off x="0" y="0"/>
            <a:ext cx="4637006"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5985"/>
                </a:lnTo>
                <a:lnTo>
                  <a:pt x="19875" y="6860"/>
                </a:lnTo>
                <a:lnTo>
                  <a:pt x="19855" y="6880"/>
                </a:lnTo>
                <a:lnTo>
                  <a:pt x="19825" y="6910"/>
                </a:lnTo>
                <a:lnTo>
                  <a:pt x="19796" y="6935"/>
                </a:lnTo>
                <a:lnTo>
                  <a:pt x="19796" y="6995"/>
                </a:lnTo>
                <a:lnTo>
                  <a:pt x="19825" y="7020"/>
                </a:lnTo>
                <a:lnTo>
                  <a:pt x="19855" y="7050"/>
                </a:lnTo>
                <a:lnTo>
                  <a:pt x="19875" y="7070"/>
                </a:lnTo>
                <a:lnTo>
                  <a:pt x="21600" y="7945"/>
                </a:lnTo>
                <a:lnTo>
                  <a:pt x="21600" y="21600"/>
                </a:lnTo>
                <a:lnTo>
                  <a:pt x="0" y="21600"/>
                </a:lnTo>
                <a:close/>
              </a:path>
            </a:pathLst>
          </a:custGeom>
          <a:blipFill>
            <a:blip r:embed="rId2"/>
          </a:blipFill>
          <a:ln cap="rnd">
            <a:solidFill>
              <a:schemeClr val="accent1"/>
            </a:solidFill>
          </a:ln>
        </p:spPr>
        <p:txBody>
          <a:bodyPr lIns="45719" rIns="45719" anchor="ctr"/>
          <a:lstStyle/>
          <a:p>
            <a:pPr algn="ctr">
              <a:defRPr>
                <a:solidFill>
                  <a:srgbClr val="FFFFFF"/>
                </a:solidFill>
              </a:defRPr>
            </a:pPr>
            <a:endParaRPr/>
          </a:p>
        </p:txBody>
      </p:sp>
      <p:sp>
        <p:nvSpPr>
          <p:cNvPr id="372" name="Title 1"/>
          <p:cNvSpPr txBox="1">
            <a:spLocks noGrp="1"/>
          </p:cNvSpPr>
          <p:nvPr>
            <p:ph type="title"/>
          </p:nvPr>
        </p:nvSpPr>
        <p:spPr>
          <a:xfrm>
            <a:off x="1732066" y="1814180"/>
            <a:ext cx="3444213" cy="4241138"/>
          </a:xfrm>
          <a:prstGeom prst="rect">
            <a:avLst/>
          </a:prstGeom>
        </p:spPr>
        <p:txBody>
          <a:bodyPr anchor="t">
            <a:normAutofit/>
          </a:bodyPr>
          <a:lstStyle>
            <a:lvl1pPr>
              <a:defRPr sz="4400">
                <a:latin typeface="+mj-lt"/>
                <a:ea typeface="+mj-ea"/>
                <a:cs typeface="+mj-cs"/>
                <a:sym typeface="Helvetica"/>
              </a:defRPr>
            </a:lvl1pPr>
          </a:lstStyle>
          <a:p>
            <a:pPr>
              <a:defRPr>
                <a:latin typeface="+mn-lt"/>
                <a:ea typeface="+mn-ea"/>
                <a:cs typeface="+mn-cs"/>
                <a:sym typeface="Century Gothic"/>
              </a:defRPr>
            </a:pPr>
            <a:r>
              <a:rPr sz="4000" dirty="0" err="1">
                <a:latin typeface="宋体" panose="02010600030101010101" pitchFamily="2" charset="-122"/>
                <a:ea typeface="宋体" panose="02010600030101010101" pitchFamily="2" charset="-122"/>
                <a:sym typeface="Helvetica"/>
              </a:rPr>
              <a:t>关注我们</a:t>
            </a:r>
            <a:endParaRPr sz="4000" dirty="0">
              <a:latin typeface="宋体" panose="02010600030101010101" pitchFamily="2" charset="-122"/>
              <a:ea typeface="宋体" panose="02010600030101010101" pitchFamily="2" charset="-122"/>
              <a:sym typeface="Helvetica"/>
            </a:endParaRPr>
          </a:p>
        </p:txBody>
      </p:sp>
      <p:pic>
        <p:nvPicPr>
          <p:cNvPr id="373" name="Picture 26" descr="Picture 26"/>
          <p:cNvPicPr>
            <a:picLocks noChangeAspect="1"/>
          </p:cNvPicPr>
          <p:nvPr/>
        </p:nvPicPr>
        <p:blipFill>
          <a:blip r:embed="rId3"/>
          <a:srcRect/>
          <a:stretch>
            <a:fillRect/>
          </a:stretch>
        </p:blipFill>
        <p:spPr>
          <a:xfrm>
            <a:off x="5715553" y="643464"/>
            <a:ext cx="5397898" cy="5397898"/>
          </a:xfrm>
          <a:custGeom>
            <a:avLst/>
            <a:gdLst/>
            <a:ahLst/>
            <a:cxnLst>
              <a:cxn ang="0">
                <a:pos x="wd2" y="hd2"/>
              </a:cxn>
              <a:cxn ang="5400000">
                <a:pos x="wd2" y="hd2"/>
              </a:cxn>
              <a:cxn ang="10800000">
                <a:pos x="wd2" y="hd2"/>
              </a:cxn>
              <a:cxn ang="16200000">
                <a:pos x="wd2" y="hd2"/>
              </a:cxn>
            </a:cxnLst>
            <a:rect l="0" t="0" r="r" b="b"/>
            <a:pathLst>
              <a:path w="21600" h="21600" extrusionOk="0">
                <a:moveTo>
                  <a:pt x="837" y="0"/>
                </a:moveTo>
                <a:cubicBezTo>
                  <a:pt x="375" y="0"/>
                  <a:pt x="0" y="375"/>
                  <a:pt x="0" y="837"/>
                </a:cubicBezTo>
                <a:lnTo>
                  <a:pt x="0" y="20763"/>
                </a:lnTo>
                <a:cubicBezTo>
                  <a:pt x="0" y="21225"/>
                  <a:pt x="375" y="21600"/>
                  <a:pt x="837" y="21600"/>
                </a:cubicBezTo>
                <a:lnTo>
                  <a:pt x="20763" y="21600"/>
                </a:lnTo>
                <a:cubicBezTo>
                  <a:pt x="21225" y="21600"/>
                  <a:pt x="21600" y="21225"/>
                  <a:pt x="21600" y="20763"/>
                </a:cubicBezTo>
                <a:lnTo>
                  <a:pt x="21600" y="837"/>
                </a:lnTo>
                <a:cubicBezTo>
                  <a:pt x="21600" y="375"/>
                  <a:pt x="21225" y="0"/>
                  <a:pt x="20763" y="0"/>
                </a:cubicBezTo>
                <a:lnTo>
                  <a:pt x="837" y="0"/>
                </a:lnTo>
                <a:close/>
              </a:path>
            </a:pathLst>
          </a:custGeom>
          <a:ln>
            <a:solidFill>
              <a:schemeClr val="accent1"/>
            </a:solidFill>
          </a:ln>
        </p:spPr>
      </p:pic>
      <p:grpSp>
        <p:nvGrpSpPr>
          <p:cNvPr id="376" name="Group 30"/>
          <p:cNvGrpSpPr/>
          <p:nvPr/>
        </p:nvGrpSpPr>
        <p:grpSpPr>
          <a:xfrm>
            <a:off x="-209049" y="-221703"/>
            <a:ext cx="3145240" cy="2130694"/>
            <a:chOff x="0" y="0"/>
            <a:chExt cx="3145239" cy="2130693"/>
          </a:xfrm>
        </p:grpSpPr>
        <p:pic>
          <p:nvPicPr>
            <p:cNvPr id="374" name="Picture 32" descr="Picture 32"/>
            <p:cNvPicPr>
              <a:picLocks noChangeAspect="1"/>
            </p:cNvPicPr>
            <p:nvPr/>
          </p:nvPicPr>
          <p:blipFill>
            <a:blip r:embed="rId4"/>
            <a:stretch>
              <a:fillRect/>
            </a:stretch>
          </p:blipFill>
          <p:spPr>
            <a:xfrm>
              <a:off x="0" y="0"/>
              <a:ext cx="2130694" cy="2130694"/>
            </a:xfrm>
            <a:prstGeom prst="rect">
              <a:avLst/>
            </a:prstGeom>
            <a:ln w="12700" cap="flat">
              <a:noFill/>
              <a:miter lim="400000"/>
            </a:ln>
            <a:effectLst/>
          </p:spPr>
        </p:pic>
        <p:sp>
          <p:nvSpPr>
            <p:cNvPr id="375" name="TextBox 34"/>
            <p:cNvSpPr txBox="1"/>
            <p:nvPr/>
          </p:nvSpPr>
          <p:spPr>
            <a:xfrm>
              <a:off x="1594954" y="742180"/>
              <a:ext cx="1550286" cy="726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t>学院</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标题 1"/>
          <p:cNvSpPr txBox="1">
            <a:spLocks noGrp="1"/>
          </p:cNvSpPr>
          <p:nvPr>
            <p:ph type="title"/>
          </p:nvPr>
        </p:nvSpPr>
        <p:spPr>
          <a:xfrm>
            <a:off x="809999" y="447188"/>
            <a:ext cx="10572000" cy="970450"/>
          </a:xfrm>
          <a:prstGeom prst="rect">
            <a:avLst/>
          </a:prstGeom>
        </p:spPr>
        <p:txBody>
          <a:bodyPr/>
          <a:lstStyle>
            <a:lvl1pPr>
              <a:defRPr>
                <a:latin typeface="+mj-lt"/>
                <a:ea typeface="+mj-ea"/>
                <a:cs typeface="+mj-cs"/>
                <a:sym typeface="Helvetica"/>
              </a:defRPr>
            </a:lvl1pPr>
          </a:lstStyle>
          <a:p>
            <a:pPr>
              <a:defRPr>
                <a:latin typeface="+mn-lt"/>
                <a:ea typeface="+mn-ea"/>
                <a:cs typeface="+mn-cs"/>
                <a:sym typeface="Century Gothic"/>
              </a:defRPr>
            </a:pPr>
            <a:r>
              <a:rPr lang="zh-CN" altLang="en-US" dirty="0">
                <a:latin typeface="Times New Roman" panose="02020603050405020304" pitchFamily="18" charset="0"/>
                <a:ea typeface="+mn-ea"/>
                <a:cs typeface="Times New Roman" panose="02020603050405020304" pitchFamily="18" charset="0"/>
                <a:sym typeface="Century Gothic"/>
              </a:rPr>
              <a:t>课程代码</a:t>
            </a:r>
            <a:endParaRPr dirty="0">
              <a:latin typeface="+mj-lt"/>
              <a:ea typeface="+mj-ea"/>
              <a:cs typeface="+mj-cs"/>
              <a:sym typeface="Helvetica"/>
            </a:endParaRPr>
          </a:p>
        </p:txBody>
      </p:sp>
      <p:sp>
        <p:nvSpPr>
          <p:cNvPr id="210" name="内容占位符 2"/>
          <p:cNvSpPr txBox="1">
            <a:spLocks noGrp="1"/>
          </p:cNvSpPr>
          <p:nvPr>
            <p:ph type="body" idx="1"/>
          </p:nvPr>
        </p:nvSpPr>
        <p:spPr>
          <a:xfrm>
            <a:off x="849957" y="2979609"/>
            <a:ext cx="10459172" cy="89768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lstStyle/>
          <a:p>
            <a:pPr marL="0" indent="0">
              <a:buNone/>
            </a:pPr>
            <a:r>
              <a:rPr lang="en-US" dirty="0">
                <a:ln w="22225">
                  <a:solidFill>
                    <a:srgbClr val="FFFFFF"/>
                  </a:solidFill>
                  <a:prstDash val="solid"/>
                </a:ln>
                <a:solidFill>
                  <a:srgbClr val="FFFFFF"/>
                </a:solidFill>
                <a:latin typeface="Times New Roman" charset="0"/>
                <a:ea typeface="Times New Roman" charset="0"/>
                <a:cs typeface="Times New Roman" charset="0"/>
              </a:rPr>
              <a:t>https://github.com/duozhanggithub/HuanIN_Lecture/blob/master/HuanIn_Lecture_4.ipynb</a:t>
            </a:r>
          </a:p>
        </p:txBody>
      </p:sp>
      <p:grpSp>
        <p:nvGrpSpPr>
          <p:cNvPr id="213" name="Group 32"/>
          <p:cNvGrpSpPr/>
          <p:nvPr/>
        </p:nvGrpSpPr>
        <p:grpSpPr>
          <a:xfrm>
            <a:off x="8939031" y="-32431"/>
            <a:ext cx="3145240" cy="2130695"/>
            <a:chOff x="0" y="0"/>
            <a:chExt cx="3145239" cy="2130693"/>
          </a:xfrm>
        </p:grpSpPr>
        <p:pic>
          <p:nvPicPr>
            <p:cNvPr id="211" name="Picture 33" descr="Picture 33"/>
            <p:cNvPicPr>
              <a:picLocks noChangeAspect="1"/>
            </p:cNvPicPr>
            <p:nvPr/>
          </p:nvPicPr>
          <p:blipFill>
            <a:blip r:embed="rId2"/>
            <a:stretch>
              <a:fillRect/>
            </a:stretch>
          </p:blipFill>
          <p:spPr>
            <a:xfrm>
              <a:off x="0" y="0"/>
              <a:ext cx="2130694" cy="2130694"/>
            </a:xfrm>
            <a:prstGeom prst="rect">
              <a:avLst/>
            </a:prstGeom>
            <a:ln w="12700" cap="flat">
              <a:noFill/>
              <a:miter lim="400000"/>
            </a:ln>
            <a:effectLst/>
          </p:spPr>
        </p:pic>
        <p:sp>
          <p:nvSpPr>
            <p:cNvPr id="212" name="TextBox 34"/>
            <p:cNvSpPr txBox="1"/>
            <p:nvPr/>
          </p:nvSpPr>
          <p:spPr>
            <a:xfrm>
              <a:off x="1594954" y="742179"/>
              <a:ext cx="1550286" cy="726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t>学院</a:t>
              </a:r>
            </a:p>
          </p:txBody>
        </p:sp>
      </p:grpSp>
      <p:sp>
        <p:nvSpPr>
          <p:cNvPr id="7" name="TextBox 6"/>
          <p:cNvSpPr txBox="1"/>
          <p:nvPr/>
        </p:nvSpPr>
        <p:spPr>
          <a:xfrm>
            <a:off x="12192000" y="821410"/>
            <a:ext cx="3120325"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标题字号：</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40</a:t>
            </a:r>
          </a:p>
          <a:p>
            <a:pPr marL="0" marR="0" indent="0" algn="l" defTabSz="457200" rtl="0" fontAlgn="auto" latinLnBrk="0" hangingPunct="0">
              <a:lnSpc>
                <a:spcPct val="100000"/>
              </a:lnSpc>
              <a:spcBef>
                <a:spcPts val="0"/>
              </a:spcBef>
              <a:spcAft>
                <a:spcPts val="0"/>
              </a:spcAft>
              <a:buClrTx/>
              <a:buSzTx/>
              <a:buFontTx/>
              <a:buNone/>
              <a:tabLst/>
            </a:pPr>
            <a:r>
              <a:rPr lang="zh-CN" altLang="en-US" dirty="0"/>
              <a:t>副标题字号：</a:t>
            </a:r>
            <a:r>
              <a:rPr lang="en-US" altLang="zh-CN" dirty="0"/>
              <a:t>24</a:t>
            </a:r>
            <a:r>
              <a:rPr lang="zh-CN" altLang="en-US" dirty="0"/>
              <a:t>或</a:t>
            </a:r>
            <a:r>
              <a:rPr lang="en-US" altLang="zh-CN" dirty="0"/>
              <a:t>20</a:t>
            </a:r>
            <a:r>
              <a:rPr lang="zh-CN" altLang="en-US" dirty="0"/>
              <a:t> </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lang="zh-CN" altLang="en-US" dirty="0"/>
              <a:t>（根据长短调整）</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小标题</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内容字号：</a:t>
            </a:r>
            <a:r>
              <a:rPr lang="en-US" altLang="zh-CN" dirty="0"/>
              <a:t>20</a:t>
            </a:r>
            <a:r>
              <a:rPr lang="zh-CN" altLang="en-US" dirty="0"/>
              <a:t>或</a:t>
            </a:r>
            <a:r>
              <a:rPr lang="en-US" altLang="zh-CN" dirty="0"/>
              <a:t>18</a:t>
            </a:r>
            <a:r>
              <a:rPr lang="zh-CN" altLang="en-US" dirty="0"/>
              <a:t> （根据长短调整）</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lang="zh-CN" altLang="en-US" dirty="0"/>
              <a:t>中文字体：宋体</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英文字体：</a:t>
            </a:r>
            <a:endParaRPr kumimoji="0" lang="en-US" altLang="zh-CN"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Times</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 </a:t>
            </a:r>
            <a:r>
              <a:rPr lang="en-US" altLang="zh-CN" dirty="0"/>
              <a:t>New</a:t>
            </a:r>
            <a:r>
              <a:rPr lang="zh-CN" altLang="en-US" dirty="0"/>
              <a:t> </a:t>
            </a:r>
            <a:r>
              <a:rPr lang="en-US" altLang="zh-CN" dirty="0"/>
              <a:t>Roman</a:t>
            </a:r>
            <a:r>
              <a:rPr lang="zh-CN" altLang="en-US" dirty="0"/>
              <a:t> </a:t>
            </a:r>
            <a:r>
              <a:rPr lang="en-US" altLang="zh-CN" dirty="0"/>
              <a:t>/</a:t>
            </a:r>
            <a:r>
              <a:rPr lang="zh-CN" altLang="en-US" dirty="0"/>
              <a:t> </a:t>
            </a:r>
            <a:r>
              <a:rPr lang="en-US" altLang="zh-CN" dirty="0"/>
              <a:t>Calibri</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插入新的</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PPT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请右键选择“复制当前</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PPT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”或“</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duplicate</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 </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slide</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a:t>
            </a: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标题 1"/>
          <p:cNvSpPr txBox="1">
            <a:spLocks noGrp="1"/>
          </p:cNvSpPr>
          <p:nvPr>
            <p:ph type="title"/>
          </p:nvPr>
        </p:nvSpPr>
        <p:spPr>
          <a:xfrm>
            <a:off x="797968" y="659950"/>
            <a:ext cx="10572000" cy="970450"/>
          </a:xfrm>
          <a:prstGeom prst="rect">
            <a:avLst/>
          </a:prstGeom>
        </p:spPr>
        <p:txBody>
          <a:bodyPr>
            <a:noAutofit/>
          </a:bodyPr>
          <a:lstStyle>
            <a:lvl1pPr>
              <a:defRPr>
                <a:latin typeface="+mj-lt"/>
                <a:ea typeface="+mj-ea"/>
                <a:cs typeface="+mj-cs"/>
                <a:sym typeface="Helvetica"/>
              </a:defRPr>
            </a:lvl1pPr>
          </a:lstStyle>
          <a:p>
            <a:pPr>
              <a:defRPr>
                <a:latin typeface="+mn-lt"/>
                <a:ea typeface="+mn-ea"/>
                <a:cs typeface="+mn-cs"/>
                <a:sym typeface="Century Gothic"/>
              </a:defRPr>
            </a:pPr>
            <a:r>
              <a:rPr lang="zh-CN" altLang="en-US" dirty="0">
                <a:latin typeface="宋体" panose="02010600030101010101" pitchFamily="2" charset="-122"/>
                <a:ea typeface="宋体" panose="02010600030101010101" pitchFamily="2" charset="-122"/>
                <a:cs typeface="Times New Roman" charset="0"/>
                <a:sym typeface="Century Gothic"/>
              </a:rPr>
              <a:t>机器学习：回归</a:t>
            </a:r>
            <a:br>
              <a:rPr lang="en-US" altLang="zh-CN" dirty="0">
                <a:latin typeface="Times New Roman" charset="0"/>
                <a:ea typeface="Times New Roman" charset="0"/>
                <a:cs typeface="Times New Roman" charset="0"/>
                <a:sym typeface="Century Gothic"/>
              </a:rPr>
            </a:br>
            <a:r>
              <a:rPr lang="en-US" altLang="zh-CN" sz="3600" dirty="0">
                <a:latin typeface="Times New Roman" charset="0"/>
                <a:ea typeface="Times New Roman" charset="0"/>
                <a:cs typeface="Times New Roman" charset="0"/>
                <a:sym typeface="Century Gothic"/>
              </a:rPr>
              <a:t>Machine learning: regression</a:t>
            </a:r>
            <a:endParaRPr sz="2400" dirty="0">
              <a:latin typeface="宋体" panose="02010600030101010101" pitchFamily="2" charset="-122"/>
              <a:ea typeface="宋体" panose="02010600030101010101" pitchFamily="2" charset="-122"/>
              <a:cs typeface="Times New Roman" charset="0"/>
              <a:sym typeface="Helvetica"/>
            </a:endParaRPr>
          </a:p>
        </p:txBody>
      </p:sp>
      <p:grpSp>
        <p:nvGrpSpPr>
          <p:cNvPr id="213" name="Group 32"/>
          <p:cNvGrpSpPr/>
          <p:nvPr/>
        </p:nvGrpSpPr>
        <p:grpSpPr>
          <a:xfrm>
            <a:off x="8939031" y="-32431"/>
            <a:ext cx="3145240" cy="2130695"/>
            <a:chOff x="0" y="0"/>
            <a:chExt cx="3145239" cy="2130693"/>
          </a:xfrm>
        </p:grpSpPr>
        <p:pic>
          <p:nvPicPr>
            <p:cNvPr id="211" name="Picture 33" descr="Picture 33"/>
            <p:cNvPicPr>
              <a:picLocks noChangeAspect="1"/>
            </p:cNvPicPr>
            <p:nvPr/>
          </p:nvPicPr>
          <p:blipFill>
            <a:blip r:embed="rId2"/>
            <a:stretch>
              <a:fillRect/>
            </a:stretch>
          </p:blipFill>
          <p:spPr>
            <a:xfrm>
              <a:off x="0" y="0"/>
              <a:ext cx="2130694" cy="2130694"/>
            </a:xfrm>
            <a:prstGeom prst="rect">
              <a:avLst/>
            </a:prstGeom>
            <a:ln w="12700" cap="flat">
              <a:noFill/>
              <a:miter lim="400000"/>
            </a:ln>
            <a:effectLst/>
          </p:spPr>
        </p:pic>
        <p:sp>
          <p:nvSpPr>
            <p:cNvPr id="212" name="TextBox 34"/>
            <p:cNvSpPr txBox="1"/>
            <p:nvPr/>
          </p:nvSpPr>
          <p:spPr>
            <a:xfrm>
              <a:off x="1594954" y="742179"/>
              <a:ext cx="1550286" cy="7264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t>学院</a:t>
              </a:r>
            </a:p>
          </p:txBody>
        </p:sp>
      </p:grpSp>
      <p:sp>
        <p:nvSpPr>
          <p:cNvPr id="7" name="TextBox 6"/>
          <p:cNvSpPr txBox="1"/>
          <p:nvPr/>
        </p:nvSpPr>
        <p:spPr>
          <a:xfrm>
            <a:off x="12192000" y="821410"/>
            <a:ext cx="3120325"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标题字号：</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40</a:t>
            </a:r>
          </a:p>
          <a:p>
            <a:pPr marL="0" marR="0" indent="0" algn="l" defTabSz="457200" rtl="0" fontAlgn="auto" latinLnBrk="0" hangingPunct="0">
              <a:lnSpc>
                <a:spcPct val="100000"/>
              </a:lnSpc>
              <a:spcBef>
                <a:spcPts val="0"/>
              </a:spcBef>
              <a:spcAft>
                <a:spcPts val="0"/>
              </a:spcAft>
              <a:buClrTx/>
              <a:buSzTx/>
              <a:buFontTx/>
              <a:buNone/>
              <a:tabLst/>
            </a:pPr>
            <a:r>
              <a:rPr lang="zh-CN" altLang="en-US" dirty="0"/>
              <a:t>副标题字号：</a:t>
            </a:r>
            <a:r>
              <a:rPr lang="en-US" altLang="zh-CN" dirty="0"/>
              <a:t>24</a:t>
            </a:r>
            <a:r>
              <a:rPr lang="zh-CN" altLang="en-US" dirty="0"/>
              <a:t>或</a:t>
            </a:r>
            <a:r>
              <a:rPr lang="en-US" altLang="zh-CN" dirty="0"/>
              <a:t>20</a:t>
            </a:r>
            <a:r>
              <a:rPr lang="zh-CN" altLang="en-US" dirty="0"/>
              <a:t> </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lang="zh-CN" altLang="en-US" dirty="0"/>
              <a:t>（根据长短调整）</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小标题</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内容字号：</a:t>
            </a:r>
            <a:r>
              <a:rPr lang="en-US" altLang="zh-CN" dirty="0"/>
              <a:t>20</a:t>
            </a:r>
            <a:r>
              <a:rPr lang="zh-CN" altLang="en-US" dirty="0"/>
              <a:t>或</a:t>
            </a:r>
            <a:r>
              <a:rPr lang="en-US" altLang="zh-CN" dirty="0"/>
              <a:t>18</a:t>
            </a:r>
            <a:r>
              <a:rPr lang="zh-CN" altLang="en-US" dirty="0"/>
              <a:t> （根据长短调整）</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lang="zh-CN" altLang="en-US" dirty="0"/>
              <a:t>中文字体：宋体</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英文字体：</a:t>
            </a:r>
            <a:endParaRPr kumimoji="0" lang="en-US" altLang="zh-CN"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Times</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 </a:t>
            </a:r>
            <a:r>
              <a:rPr lang="en-US" altLang="zh-CN" dirty="0"/>
              <a:t>New</a:t>
            </a:r>
            <a:r>
              <a:rPr lang="zh-CN" altLang="en-US" dirty="0"/>
              <a:t> </a:t>
            </a:r>
            <a:r>
              <a:rPr lang="en-US" altLang="zh-CN" dirty="0"/>
              <a:t>Roman</a:t>
            </a:r>
            <a:r>
              <a:rPr lang="zh-CN" altLang="en-US" dirty="0"/>
              <a:t> </a:t>
            </a:r>
            <a:r>
              <a:rPr lang="en-US" altLang="zh-CN" dirty="0"/>
              <a:t>/</a:t>
            </a:r>
            <a:r>
              <a:rPr lang="zh-CN" altLang="en-US" dirty="0"/>
              <a:t> </a:t>
            </a:r>
            <a:r>
              <a:rPr lang="en-US" altLang="zh-CN" dirty="0"/>
              <a:t>Calibri</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插入新的</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PPT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请右键选择“复制当前</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PPT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”或“</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duplicate</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 </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slide</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a:t>
            </a: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p:txBody>
      </p:sp>
      <p:pic>
        <p:nvPicPr>
          <p:cNvPr id="22" name="Picture 2" descr="https://ars.els-cdn.com/content/image/1-s2.0-S0043135418309424-fx1_lrg.jpg">
            <a:extLst>
              <a:ext uri="{FF2B5EF4-FFF2-40B4-BE49-F238E27FC236}">
                <a16:creationId xmlns:a16="http://schemas.microsoft.com/office/drawing/2014/main" id="{223ACE87-68A5-4EE4-890D-3345A95E6F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8936" y="1907740"/>
            <a:ext cx="3262225" cy="2055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C842E3B-2E76-4E6A-AF13-189D964ADFD9}"/>
              </a:ext>
            </a:extLst>
          </p:cNvPr>
          <p:cNvSpPr/>
          <p:nvPr/>
        </p:nvSpPr>
        <p:spPr>
          <a:xfrm>
            <a:off x="1358936" y="3963585"/>
            <a:ext cx="9670159" cy="584775"/>
          </a:xfrm>
          <a:prstGeom prst="rect">
            <a:avLst/>
          </a:prstGeom>
        </p:spPr>
        <p:txBody>
          <a:bodyPr wrap="square">
            <a:spAutoFit/>
          </a:bodyPr>
          <a:lstStyle/>
          <a:p>
            <a:r>
              <a:rPr lang="en-US" sz="1600" dirty="0">
                <a:solidFill>
                  <a:srgbClr val="FFFFFF"/>
                </a:solidFill>
                <a:latin typeface="Times New Roman" panose="02020603050405020304" pitchFamily="18" charset="0"/>
                <a:cs typeface="Times New Roman" panose="02020603050405020304" pitchFamily="18" charset="0"/>
              </a:rPr>
              <a:t>Li, J., Sharma, K., Liu, Y., Jiang, G., &amp; Yuan, Z. (2019). Real-time prediction of rain-impacted sewage flow for on-line control of chemical dosing in sewers. </a:t>
            </a:r>
            <a:r>
              <a:rPr lang="en-US" sz="1600" i="1" dirty="0">
                <a:solidFill>
                  <a:srgbClr val="FFFFFF"/>
                </a:solidFill>
                <a:latin typeface="Times New Roman" panose="02020603050405020304" pitchFamily="18" charset="0"/>
                <a:cs typeface="Times New Roman" panose="02020603050405020304" pitchFamily="18" charset="0"/>
              </a:rPr>
              <a:t>Water research</a:t>
            </a:r>
            <a:r>
              <a:rPr lang="en-US" sz="1600" dirty="0">
                <a:solidFill>
                  <a:srgbClr val="FFFFFF"/>
                </a:solidFill>
                <a:latin typeface="Times New Roman" panose="02020603050405020304" pitchFamily="18" charset="0"/>
                <a:cs typeface="Times New Roman" panose="02020603050405020304" pitchFamily="18" charset="0"/>
              </a:rPr>
              <a:t>, </a:t>
            </a:r>
            <a:r>
              <a:rPr lang="en-US" sz="1600" i="1" dirty="0">
                <a:solidFill>
                  <a:srgbClr val="FFFFFF"/>
                </a:solidFill>
                <a:latin typeface="Times New Roman" panose="02020603050405020304" pitchFamily="18" charset="0"/>
                <a:cs typeface="Times New Roman" panose="02020603050405020304" pitchFamily="18" charset="0"/>
              </a:rPr>
              <a:t>149</a:t>
            </a:r>
            <a:r>
              <a:rPr lang="en-US" sz="1600" dirty="0">
                <a:solidFill>
                  <a:srgbClr val="FFFFFF"/>
                </a:solidFill>
                <a:latin typeface="Times New Roman" panose="02020603050405020304" pitchFamily="18" charset="0"/>
                <a:cs typeface="Times New Roman" panose="02020603050405020304" pitchFamily="18" charset="0"/>
              </a:rPr>
              <a:t>, 311-321.</a:t>
            </a:r>
          </a:p>
        </p:txBody>
      </p:sp>
      <p:pic>
        <p:nvPicPr>
          <p:cNvPr id="24" name="Picture 23">
            <a:extLst>
              <a:ext uri="{FF2B5EF4-FFF2-40B4-BE49-F238E27FC236}">
                <a16:creationId xmlns:a16="http://schemas.microsoft.com/office/drawing/2014/main" id="{D5BF726F-5F7A-4905-A071-1E98D6A46CA7}"/>
              </a:ext>
            </a:extLst>
          </p:cNvPr>
          <p:cNvPicPr>
            <a:picLocks noChangeAspect="1"/>
          </p:cNvPicPr>
          <p:nvPr/>
        </p:nvPicPr>
        <p:blipFill rotWithShape="1">
          <a:blip r:embed="rId4"/>
          <a:srcRect l="30230" t="22585" r="32041" b="39728"/>
          <a:stretch/>
        </p:blipFill>
        <p:spPr>
          <a:xfrm>
            <a:off x="7456424" y="1908768"/>
            <a:ext cx="3572671" cy="2007362"/>
          </a:xfrm>
          <a:prstGeom prst="rect">
            <a:avLst/>
          </a:prstGeom>
        </p:spPr>
      </p:pic>
      <p:pic>
        <p:nvPicPr>
          <p:cNvPr id="3" name="图片 2">
            <a:extLst>
              <a:ext uri="{FF2B5EF4-FFF2-40B4-BE49-F238E27FC236}">
                <a16:creationId xmlns:a16="http://schemas.microsoft.com/office/drawing/2014/main" id="{F76D6E37-F472-49E5-BF4C-7DBB37F23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208" y="4551869"/>
            <a:ext cx="10271520" cy="1651076"/>
          </a:xfrm>
          <a:prstGeom prst="rect">
            <a:avLst/>
          </a:prstGeom>
        </p:spPr>
      </p:pic>
    </p:spTree>
    <p:extLst>
      <p:ext uri="{BB962C8B-B14F-4D97-AF65-F5344CB8AC3E}">
        <p14:creationId xmlns:p14="http://schemas.microsoft.com/office/powerpoint/2010/main" val="5548633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线性回归</a:t>
            </a:r>
            <a:endParaRPr lang="en-US" dirty="0">
              <a:latin typeface="宋体" panose="02010600030101010101" pitchFamily="2" charset="-122"/>
              <a:ea typeface="宋体" panose="02010600030101010101" pitchFamily="2" charset="-122"/>
            </a:endParaRPr>
          </a:p>
        </p:txBody>
      </p:sp>
      <p:pic>
        <p:nvPicPr>
          <p:cNvPr id="19" name="Picture 18">
            <a:extLst>
              <a:ext uri="{FF2B5EF4-FFF2-40B4-BE49-F238E27FC236}">
                <a16:creationId xmlns:a16="http://schemas.microsoft.com/office/drawing/2014/main" id="{636C05EA-9AA4-4220-96AA-11B58A0B95C9}"/>
              </a:ext>
            </a:extLst>
          </p:cNvPr>
          <p:cNvPicPr>
            <a:picLocks noChangeAspect="1"/>
          </p:cNvPicPr>
          <p:nvPr/>
        </p:nvPicPr>
        <p:blipFill rotWithShape="1">
          <a:blip r:embed="rId2"/>
          <a:srcRect l="21046" t="34558" r="37628" b="26530"/>
          <a:stretch/>
        </p:blipFill>
        <p:spPr>
          <a:xfrm>
            <a:off x="514961" y="2396865"/>
            <a:ext cx="5790328" cy="3066728"/>
          </a:xfrm>
          <a:prstGeom prst="rect">
            <a:avLst/>
          </a:prstGeom>
        </p:spPr>
      </p:pic>
      <p:pic>
        <p:nvPicPr>
          <p:cNvPr id="20" name="Picture 19">
            <a:extLst>
              <a:ext uri="{FF2B5EF4-FFF2-40B4-BE49-F238E27FC236}">
                <a16:creationId xmlns:a16="http://schemas.microsoft.com/office/drawing/2014/main" id="{4FE9D0D0-6312-419B-B246-C647D84CE469}"/>
              </a:ext>
            </a:extLst>
          </p:cNvPr>
          <p:cNvPicPr>
            <a:picLocks noChangeAspect="1"/>
          </p:cNvPicPr>
          <p:nvPr/>
        </p:nvPicPr>
        <p:blipFill rotWithShape="1">
          <a:blip r:embed="rId3"/>
          <a:srcRect l="22194" t="22313" r="37322" b="16599"/>
          <a:stretch/>
        </p:blipFill>
        <p:spPr>
          <a:xfrm>
            <a:off x="6305289" y="1908546"/>
            <a:ext cx="5372101" cy="4043366"/>
          </a:xfrm>
          <a:prstGeom prst="rect">
            <a:avLst/>
          </a:prstGeom>
        </p:spPr>
      </p:pic>
    </p:spTree>
    <p:extLst>
      <p:ext uri="{BB962C8B-B14F-4D97-AF65-F5344CB8AC3E}">
        <p14:creationId xmlns:p14="http://schemas.microsoft.com/office/powerpoint/2010/main" val="1456997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线性回归</a:t>
            </a:r>
            <a:endParaRPr lang="en-US" dirty="0">
              <a:latin typeface="宋体" panose="02010600030101010101" pitchFamily="2" charset="-122"/>
              <a:ea typeface="宋体" panose="02010600030101010101" pitchFamily="2" charset="-122"/>
            </a:endParaRPr>
          </a:p>
        </p:txBody>
      </p:sp>
      <p:sp>
        <p:nvSpPr>
          <p:cNvPr id="3" name="Text Placeholder 2"/>
          <p:cNvSpPr>
            <a:spLocks noGrp="1"/>
          </p:cNvSpPr>
          <p:nvPr>
            <p:ph type="body" idx="1"/>
          </p:nvPr>
        </p:nvSpPr>
        <p:spPr>
          <a:xfrm>
            <a:off x="1189759" y="2071942"/>
            <a:ext cx="10554575" cy="3636512"/>
          </a:xfrm>
        </p:spPr>
        <p:txBody>
          <a:bodyPr>
            <a:norm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Matplotlib</a:t>
            </a:r>
          </a:p>
          <a:p>
            <a:pPr>
              <a:lnSpc>
                <a:spcPct val="150000"/>
              </a:lnSpc>
            </a:pPr>
            <a:r>
              <a:rPr lang="en-US" altLang="zh-CN" sz="2000" dirty="0">
                <a:latin typeface="Times New Roman" panose="02020603050405020304" pitchFamily="18" charset="0"/>
                <a:cs typeface="Times New Roman" panose="02020603050405020304" pitchFamily="18" charset="0"/>
              </a:rPr>
              <a:t>%matplotlib inline</a:t>
            </a:r>
          </a:p>
          <a:p>
            <a:pPr>
              <a:lnSpc>
                <a:spcPct val="150000"/>
              </a:lnSpc>
            </a:pPr>
            <a:r>
              <a:rPr lang="zh-CN" altLang="en-US" sz="2000" dirty="0">
                <a:latin typeface="Times New Roman" panose="02020603050405020304" pitchFamily="18" charset="0"/>
                <a:cs typeface="Times New Roman" panose="02020603050405020304" pitchFamily="18" charset="0"/>
              </a:rPr>
              <a:t>导入</a:t>
            </a:r>
            <a:r>
              <a:rPr lang="en-US" altLang="zh-CN" sz="2000" dirty="0">
                <a:latin typeface="Times New Roman" panose="02020603050405020304" pitchFamily="18" charset="0"/>
                <a:cs typeface="Times New Roman" panose="02020603050405020304" pitchFamily="18" charset="0"/>
              </a:rPr>
              <a:t>matplotlib</a:t>
            </a:r>
            <a:r>
              <a:rPr lang="zh-CN" altLang="en-US" sz="2000" dirty="0">
                <a:latin typeface="Times New Roman" panose="02020603050405020304" pitchFamily="18" charset="0"/>
                <a:cs typeface="Times New Roman" panose="02020603050405020304" pitchFamily="18" charset="0"/>
              </a:rPr>
              <a:t>相应模块</a:t>
            </a:r>
          </a:p>
          <a:p>
            <a:pPr>
              <a:lnSpc>
                <a:spcPct val="150000"/>
              </a:lnSpc>
            </a:pPr>
            <a:r>
              <a:rPr lang="zh-CN" altLang="en-US" sz="2000" dirty="0">
                <a:latin typeface="Times New Roman" panose="02020603050405020304" pitchFamily="18" charset="0"/>
                <a:cs typeface="Times New Roman" panose="02020603050405020304" pitchFamily="18" charset="0"/>
              </a:rPr>
              <a:t>画散点图</a:t>
            </a:r>
          </a:p>
          <a:p>
            <a:pPr>
              <a:lnSpc>
                <a:spcPct val="150000"/>
              </a:lnSpc>
            </a:pPr>
            <a:r>
              <a:rPr lang="zh-CN" altLang="en-US" sz="2000" dirty="0">
                <a:latin typeface="Times New Roman" panose="02020603050405020304" pitchFamily="18" charset="0"/>
                <a:cs typeface="Times New Roman" panose="02020603050405020304" pitchFamily="18" charset="0"/>
              </a:rPr>
              <a:t>写</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y</a:t>
            </a:r>
            <a:r>
              <a:rPr lang="zh-CN" altLang="en-US" sz="2000" dirty="0">
                <a:latin typeface="Times New Roman" panose="02020603050405020304" pitchFamily="18" charset="0"/>
                <a:cs typeface="Times New Roman" panose="02020603050405020304" pitchFamily="18" charset="0"/>
              </a:rPr>
              <a:t>坐标轴标签</a:t>
            </a:r>
          </a:p>
          <a:p>
            <a:pPr>
              <a:lnSpc>
                <a:spcPct val="150000"/>
              </a:lnSpc>
            </a:pPr>
            <a:r>
              <a:rPr lang="zh-CN" altLang="en-US" sz="2000" dirty="0">
                <a:latin typeface="Times New Roman" panose="02020603050405020304" pitchFamily="18" charset="0"/>
                <a:cs typeface="Times New Roman" panose="02020603050405020304" pitchFamily="18" charset="0"/>
              </a:rPr>
              <a:t>写图的标题</a:t>
            </a:r>
          </a:p>
        </p:txBody>
      </p:sp>
      <p:pic>
        <p:nvPicPr>
          <p:cNvPr id="20" name="Picture 19">
            <a:extLst>
              <a:ext uri="{FF2B5EF4-FFF2-40B4-BE49-F238E27FC236}">
                <a16:creationId xmlns:a16="http://schemas.microsoft.com/office/drawing/2014/main" id="{882B1E84-08C1-449F-9F84-4245997FD0E5}"/>
              </a:ext>
            </a:extLst>
          </p:cNvPr>
          <p:cNvPicPr>
            <a:picLocks noChangeAspect="1"/>
          </p:cNvPicPr>
          <p:nvPr/>
        </p:nvPicPr>
        <p:blipFill rotWithShape="1">
          <a:blip r:embed="rId3"/>
          <a:srcRect l="21199" t="22857" r="43061" b="8707"/>
          <a:stretch/>
        </p:blipFill>
        <p:spPr>
          <a:xfrm>
            <a:off x="4725250" y="932413"/>
            <a:ext cx="4539065" cy="4888973"/>
          </a:xfrm>
          <a:prstGeom prst="rect">
            <a:avLst/>
          </a:prstGeom>
        </p:spPr>
      </p:pic>
    </p:spTree>
    <p:extLst>
      <p:ext uri="{BB962C8B-B14F-4D97-AF65-F5344CB8AC3E}">
        <p14:creationId xmlns:p14="http://schemas.microsoft.com/office/powerpoint/2010/main" val="1019579825"/>
      </p:ext>
    </p:extLst>
  </p:cSld>
  <p:clrMapOvr>
    <a:overrideClrMapping bg1="lt1" tx1="dk1" bg2="lt2" tx2="dk2" accent1="accent1" accent2="accent2" accent3="accent3" accent4="accent4" accent5="accent5" accent6="accent6" hlink="hlink" folHlink="folHlink"/>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latin typeface="宋体" panose="02010600030101010101" pitchFamily="2" charset="-122"/>
                <a:ea typeface="宋体" panose="02010600030101010101" pitchFamily="2" charset="-122"/>
              </a:rPr>
              <a:t>利用梯度下降法训练线性回归模型</a:t>
            </a:r>
            <a:endParaRPr lang="en-US" dirty="0">
              <a:latin typeface="宋体" panose="02010600030101010101" pitchFamily="2" charset="-122"/>
              <a:ea typeface="宋体" panose="02010600030101010101" pitchFamily="2" charset="-122"/>
            </a:endParaRPr>
          </a:p>
        </p:txBody>
      </p:sp>
      <p:grpSp>
        <p:nvGrpSpPr>
          <p:cNvPr id="5" name="Group 4">
            <a:extLst>
              <a:ext uri="{FF2B5EF4-FFF2-40B4-BE49-F238E27FC236}">
                <a16:creationId xmlns:a16="http://schemas.microsoft.com/office/drawing/2014/main" id="{87A8E7DC-C087-4C39-ABAF-EF96259EBD17}"/>
              </a:ext>
            </a:extLst>
          </p:cNvPr>
          <p:cNvGrpSpPr/>
          <p:nvPr/>
        </p:nvGrpSpPr>
        <p:grpSpPr>
          <a:xfrm>
            <a:off x="486351" y="1900730"/>
            <a:ext cx="5475785" cy="4286583"/>
            <a:chOff x="352304" y="1422112"/>
            <a:chExt cx="5872294" cy="5068118"/>
          </a:xfrm>
        </p:grpSpPr>
        <p:pic>
          <p:nvPicPr>
            <p:cNvPr id="18" name="Picture 2" descr="âlogistic regression gradient descentâçå¾çæç´¢ç»æ">
              <a:extLst>
                <a:ext uri="{FF2B5EF4-FFF2-40B4-BE49-F238E27FC236}">
                  <a16:creationId xmlns:a16="http://schemas.microsoft.com/office/drawing/2014/main" id="{D2187512-2764-42D8-AB92-210E445FD5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607"/>
            <a:stretch/>
          </p:blipFill>
          <p:spPr bwMode="auto">
            <a:xfrm>
              <a:off x="1492730" y="4544566"/>
              <a:ext cx="3923949" cy="1945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âgradient descentâçå¾çæç´¢ç»æ">
              <a:extLst>
                <a:ext uri="{FF2B5EF4-FFF2-40B4-BE49-F238E27FC236}">
                  <a16:creationId xmlns:a16="http://schemas.microsoft.com/office/drawing/2014/main" id="{9FA32E73-12CB-4343-B620-36BD53B8347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730" b="6084"/>
            <a:stretch/>
          </p:blipFill>
          <p:spPr bwMode="auto">
            <a:xfrm>
              <a:off x="991999" y="2106633"/>
              <a:ext cx="4592902" cy="25191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âlogistic regression costâçå¾çæç´¢ç»æ">
              <a:extLst>
                <a:ext uri="{FF2B5EF4-FFF2-40B4-BE49-F238E27FC236}">
                  <a16:creationId xmlns:a16="http://schemas.microsoft.com/office/drawing/2014/main" id="{1AAF3E73-DCCB-4361-B545-0E2294515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0458"/>
            <a:stretch/>
          </p:blipFill>
          <p:spPr bwMode="auto">
            <a:xfrm>
              <a:off x="352304" y="1422112"/>
              <a:ext cx="5872294" cy="824709"/>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B906F6-42CA-4F3C-B35E-BD5D95222DB5}"/>
                  </a:ext>
                </a:extLst>
              </p:cNvPr>
              <p:cNvSpPr txBox="1"/>
              <p:nvPr/>
            </p:nvSpPr>
            <p:spPr>
              <a:xfrm>
                <a:off x="6503837" y="1941785"/>
                <a:ext cx="4054779" cy="307777"/>
              </a:xfrm>
              <a:prstGeom prst="rect">
                <a:avLst/>
              </a:prstGeom>
              <a:noFill/>
            </p:spPr>
            <p:txBody>
              <a:bodyPr wrap="square" lIns="0" tIns="0" rIns="0" bIns="0" rtlCol="0">
                <a:spAutoFit/>
              </a:bodyPr>
              <a:lstStyle/>
              <a:p>
                <a:r>
                  <a:rPr lang="zh-CN" altLang="en-US" sz="2000" dirty="0">
                    <a:solidFill>
                      <a:srgbClr val="FFFFFF"/>
                    </a:solidFill>
                    <a:latin typeface="Times New Roman" panose="02020603050405020304" pitchFamily="18" charset="0"/>
                    <a:ea typeface="宋体" panose="02010600030101010101" pitchFamily="2" charset="-122"/>
                  </a:rPr>
                  <a:t>线性回归模型</a:t>
                </a:r>
                <a14:m>
                  <m:oMath xmlns:m="http://schemas.openxmlformats.org/officeDocument/2006/math">
                    <m:r>
                      <a:rPr lang="en-US" altLang="zh-CN" sz="2000" b="0" i="1" smtClean="0">
                        <a:solidFill>
                          <a:srgbClr val="FFFFFF"/>
                        </a:solidFill>
                        <a:latin typeface="Cambria Math" panose="02040503050406030204" pitchFamily="18" charset="0"/>
                      </a:rPr>
                      <m:t>  </m:t>
                    </m:r>
                    <m:r>
                      <a:rPr lang="en-US" altLang="zh-CN" sz="2000" i="1" smtClean="0">
                        <a:solidFill>
                          <a:srgbClr val="FFFFFF"/>
                        </a:solidFill>
                        <a:latin typeface="Cambria Math" panose="02040503050406030204" pitchFamily="18" charset="0"/>
                      </a:rPr>
                      <m:t>𝑦</m:t>
                    </m:r>
                  </m:oMath>
                </a14:m>
                <a:r>
                  <a:rPr lang="en-US" sz="2000" dirty="0">
                    <a:solidFill>
                      <a:srgbClr val="FFFFFF"/>
                    </a:solidFill>
                    <a:latin typeface="Times New Roman" panose="02020603050405020304" pitchFamily="18" charset="0"/>
                    <a:ea typeface="宋体" panose="02010600030101010101" pitchFamily="2" charset="-122"/>
                  </a:rPr>
                  <a:t> = </a:t>
                </a:r>
                <a14:m>
                  <m:oMath xmlns:m="http://schemas.openxmlformats.org/officeDocument/2006/math">
                    <m:r>
                      <a:rPr lang="en-US" altLang="zh-CN" sz="2000" i="1" smtClean="0">
                        <a:solidFill>
                          <a:srgbClr val="FFFFFF"/>
                        </a:solidFill>
                        <a:latin typeface="Cambria Math" panose="02040503050406030204" pitchFamily="18" charset="0"/>
                      </a:rPr>
                      <m:t>𝑤</m:t>
                    </m:r>
                    <m:r>
                      <a:rPr lang="en-US" altLang="zh-CN" sz="2000" b="0" i="1" smtClean="0">
                        <a:solidFill>
                          <a:srgbClr val="FFFFFF"/>
                        </a:solidFill>
                        <a:latin typeface="Cambria Math" panose="02040503050406030204" pitchFamily="18" charset="0"/>
                      </a:rPr>
                      <m:t>∗</m:t>
                    </m:r>
                    <m:r>
                      <a:rPr lang="en-US" altLang="zh-CN" sz="2000" i="1" smtClean="0">
                        <a:solidFill>
                          <a:srgbClr val="FFFFFF"/>
                        </a:solidFill>
                        <a:latin typeface="Cambria Math" panose="02040503050406030204" pitchFamily="18" charset="0"/>
                      </a:rPr>
                      <m:t>𝑥</m:t>
                    </m:r>
                  </m:oMath>
                </a14:m>
                <a:r>
                  <a:rPr lang="en-US" sz="2000" dirty="0">
                    <a:solidFill>
                      <a:srgbClr val="FFFFFF"/>
                    </a:solidFill>
                    <a:latin typeface="Times New Roman" panose="02020603050405020304" pitchFamily="18" charset="0"/>
                    <a:ea typeface="宋体" panose="02010600030101010101" pitchFamily="2" charset="-122"/>
                  </a:rPr>
                  <a:t> + </a:t>
                </a:r>
                <a14:m>
                  <m:oMath xmlns:m="http://schemas.openxmlformats.org/officeDocument/2006/math">
                    <m:r>
                      <a:rPr lang="en-US" altLang="zh-CN" sz="2000" i="1" smtClean="0">
                        <a:solidFill>
                          <a:srgbClr val="FFFFFF"/>
                        </a:solidFill>
                        <a:latin typeface="Cambria Math" panose="02040503050406030204" pitchFamily="18" charset="0"/>
                      </a:rPr>
                      <m:t>𝑏</m:t>
                    </m:r>
                  </m:oMath>
                </a14:m>
                <a:endParaRPr lang="en-US" sz="2000" dirty="0">
                  <a:solidFill>
                    <a:srgbClr val="FFFFFF"/>
                  </a:solidFill>
                  <a:latin typeface="Times New Roman" panose="02020603050405020304" pitchFamily="18" charset="0"/>
                  <a:ea typeface="宋体" panose="02010600030101010101" pitchFamily="2" charset="-122"/>
                </a:endParaRPr>
              </a:p>
            </p:txBody>
          </p:sp>
        </mc:Choice>
        <mc:Fallback xmlns="">
          <p:sp>
            <p:nvSpPr>
              <p:cNvPr id="35" name="TextBox 34">
                <a:extLst>
                  <a:ext uri="{FF2B5EF4-FFF2-40B4-BE49-F238E27FC236}">
                    <a16:creationId xmlns:a16="http://schemas.microsoft.com/office/drawing/2014/main" id="{1BB906F6-42CA-4F3C-B35E-BD5D95222DB5}"/>
                  </a:ext>
                </a:extLst>
              </p:cNvPr>
              <p:cNvSpPr txBox="1">
                <a:spLocks noRot="1" noChangeAspect="1" noMove="1" noResize="1" noEditPoints="1" noAdjustHandles="1" noChangeArrowheads="1" noChangeShapeType="1" noTextEdit="1"/>
              </p:cNvSpPr>
              <p:nvPr/>
            </p:nvSpPr>
            <p:spPr>
              <a:xfrm>
                <a:off x="6503837" y="1941785"/>
                <a:ext cx="4054779" cy="307777"/>
              </a:xfrm>
              <a:prstGeom prst="rect">
                <a:avLst/>
              </a:prstGeom>
              <a:blipFill>
                <a:blip r:embed="rId5"/>
                <a:stretch>
                  <a:fillRect l="-3910" t="-30000" b="-5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4C7AAB9B-2861-419E-AA34-A4A8A57191CB}"/>
                  </a:ext>
                </a:extLst>
              </p:cNvPr>
              <p:cNvSpPr/>
              <p:nvPr/>
            </p:nvSpPr>
            <p:spPr>
              <a:xfrm>
                <a:off x="6503837" y="2334507"/>
                <a:ext cx="4282780" cy="1518173"/>
              </a:xfrm>
              <a:prstGeom prst="rect">
                <a:avLst/>
              </a:prstGeom>
            </p:spPr>
            <p:txBody>
              <a:bodyPr wrap="square">
                <a:spAutoFit/>
              </a:bodyPr>
              <a:lstStyle/>
              <a:p>
                <a:r>
                  <a:rPr lang="en-US" altLang="zh-CN" b="0" dirty="0">
                    <a:solidFill>
                      <a:srgbClr val="FFFFFF"/>
                    </a:solidFill>
                    <a:latin typeface="Times New Roman" panose="02020603050405020304" pitchFamily="18" charset="0"/>
                    <a:ea typeface="宋体" panose="02010600030101010101" pitchFamily="2" charset="-122"/>
                  </a:rPr>
                  <a:t>Linear regression cost </a:t>
                </a:r>
                <a:r>
                  <a:rPr lang="en-US" altLang="zh-CN" dirty="0">
                    <a:solidFill>
                      <a:srgbClr val="FFFFFF"/>
                    </a:solidFill>
                    <a:latin typeface="Times New Roman" panose="02020603050405020304" pitchFamily="18" charset="0"/>
                    <a:ea typeface="宋体" panose="02010600030101010101" pitchFamily="2" charset="-122"/>
                  </a:rPr>
                  <a:t>f</a:t>
                </a:r>
                <a:r>
                  <a:rPr lang="en-US" altLang="zh-CN" b="0" dirty="0">
                    <a:solidFill>
                      <a:srgbClr val="FFFFFF"/>
                    </a:solidFill>
                    <a:latin typeface="Times New Roman" panose="02020603050405020304" pitchFamily="18" charset="0"/>
                    <a:ea typeface="宋体" panose="02010600030101010101" pitchFamily="2" charset="-122"/>
                  </a:rPr>
                  <a:t>unction</a:t>
                </a:r>
                <a:r>
                  <a:rPr lang="en-US" altLang="zh-CN" dirty="0">
                    <a:solidFill>
                      <a:srgbClr val="FFFFFF"/>
                    </a:solidFill>
                    <a:latin typeface="Times New Roman" panose="02020603050405020304" pitchFamily="18" charset="0"/>
                    <a:ea typeface="宋体" panose="02010600030101010101" pitchFamily="2" charset="-122"/>
                  </a:rPr>
                  <a:t>:</a:t>
                </a:r>
              </a:p>
              <a:p>
                <a:pPr/>
                <a14:m>
                  <m:oMathPara xmlns:m="http://schemas.openxmlformats.org/officeDocument/2006/math">
                    <m:oMathParaPr>
                      <m:jc m:val="left"/>
                    </m:oMathParaPr>
                    <m:oMath xmlns:m="http://schemas.openxmlformats.org/officeDocument/2006/math">
                      <m:r>
                        <a:rPr lang="en-US" altLang="zh-CN" b="0" i="0" smtClean="0">
                          <a:solidFill>
                            <a:srgbClr val="FFFFFF"/>
                          </a:solidFill>
                          <a:latin typeface="Cambria Math" panose="02040503050406030204" pitchFamily="18" charset="0"/>
                        </a:rPr>
                        <m:t> </m:t>
                      </m:r>
                      <m:r>
                        <a:rPr lang="en-US" altLang="zh-CN" b="0" i="1" smtClean="0">
                          <a:solidFill>
                            <a:srgbClr val="FFFFFF"/>
                          </a:solidFill>
                          <a:latin typeface="Cambria Math" panose="02040503050406030204" pitchFamily="18" charset="0"/>
                        </a:rPr>
                        <m:t>𝑀𝑆𝐸</m:t>
                      </m:r>
                      <m:r>
                        <a:rPr lang="en-US" altLang="zh-CN" b="0" i="1" smtClean="0">
                          <a:solidFill>
                            <a:srgbClr val="FFFFFF"/>
                          </a:solidFill>
                          <a:latin typeface="Cambria Math" panose="02040503050406030204" pitchFamily="18" charset="0"/>
                        </a:rPr>
                        <m:t>=</m:t>
                      </m:r>
                      <m:f>
                        <m:fPr>
                          <m:ctrlPr>
                            <a:rPr lang="en-US" altLang="zh-CN" b="0" i="1" smtClean="0">
                              <a:solidFill>
                                <a:srgbClr val="FFFFFF"/>
                              </a:solidFill>
                              <a:latin typeface="Cambria Math" panose="02040503050406030204" pitchFamily="18" charset="0"/>
                            </a:rPr>
                          </m:ctrlPr>
                        </m:fPr>
                        <m:num>
                          <m:r>
                            <a:rPr lang="en-US" altLang="zh-CN" b="0" i="1" smtClean="0">
                              <a:solidFill>
                                <a:srgbClr val="FFFFFF"/>
                              </a:solidFill>
                              <a:latin typeface="Cambria Math" panose="02040503050406030204" pitchFamily="18" charset="0"/>
                            </a:rPr>
                            <m:t>1</m:t>
                          </m:r>
                        </m:num>
                        <m:den>
                          <m:r>
                            <a:rPr lang="en-US" altLang="zh-CN" b="0" i="1" smtClean="0">
                              <a:solidFill>
                                <a:srgbClr val="FFFFFF"/>
                              </a:solidFill>
                              <a:latin typeface="Cambria Math" panose="02040503050406030204" pitchFamily="18" charset="0"/>
                            </a:rPr>
                            <m:t>𝑚</m:t>
                          </m:r>
                        </m:den>
                      </m:f>
                      <m:nary>
                        <m:naryPr>
                          <m:chr m:val="∑"/>
                          <m:ctrlPr>
                            <a:rPr lang="en-US" altLang="zh-CN" i="1" smtClean="0">
                              <a:solidFill>
                                <a:srgbClr val="FFFFFF"/>
                              </a:solidFill>
                              <a:latin typeface="Cambria Math" panose="02040503050406030204" pitchFamily="18" charset="0"/>
                            </a:rPr>
                          </m:ctrlPr>
                        </m:naryPr>
                        <m:sub>
                          <m:r>
                            <m:rPr>
                              <m:brk m:alnAt="23"/>
                            </m:rPr>
                            <a:rPr lang="en-US" altLang="zh-CN" i="1">
                              <a:solidFill>
                                <a:srgbClr val="FFFFFF"/>
                              </a:solidFill>
                              <a:latin typeface="Cambria Math" panose="02040503050406030204" pitchFamily="18" charset="0"/>
                            </a:rPr>
                            <m:t>𝑖</m:t>
                          </m:r>
                          <m:r>
                            <a:rPr lang="en-US" altLang="zh-CN" i="1">
                              <a:solidFill>
                                <a:srgbClr val="FFFFFF"/>
                              </a:solidFill>
                              <a:latin typeface="Cambria Math" panose="02040503050406030204" pitchFamily="18" charset="0"/>
                            </a:rPr>
                            <m:t>=1</m:t>
                          </m:r>
                        </m:sub>
                        <m:sup>
                          <m:r>
                            <a:rPr lang="en-US" altLang="zh-CN" i="1">
                              <a:solidFill>
                                <a:srgbClr val="FFFFFF"/>
                              </a:solidFill>
                              <a:latin typeface="Cambria Math" panose="02040503050406030204" pitchFamily="18" charset="0"/>
                            </a:rPr>
                            <m:t>𝑚</m:t>
                          </m:r>
                        </m:sup>
                        <m:e>
                          <m:sSup>
                            <m:sSupPr>
                              <m:ctrlPr>
                                <a:rPr lang="en-US" altLang="zh-CN" i="1" smtClean="0">
                                  <a:solidFill>
                                    <a:srgbClr val="FFFFFF"/>
                                  </a:solidFill>
                                  <a:latin typeface="Cambria Math" panose="02040503050406030204" pitchFamily="18" charset="0"/>
                                </a:rPr>
                              </m:ctrlPr>
                            </m:sSupPr>
                            <m:e>
                              <m:r>
                                <a:rPr lang="en-US" altLang="zh-CN" b="0" i="1" smtClean="0">
                                  <a:solidFill>
                                    <a:srgbClr val="FFFFFF"/>
                                  </a:solidFill>
                                  <a:latin typeface="Cambria Math" panose="02040503050406030204" pitchFamily="18" charset="0"/>
                                </a:rPr>
                                <m:t>(</m:t>
                              </m:r>
                              <m:sSub>
                                <m:sSubPr>
                                  <m:ctrlPr>
                                    <a:rPr lang="en-US" altLang="zh-CN" b="0" i="1" smtClean="0">
                                      <a:solidFill>
                                        <a:srgbClr val="FFFFFF"/>
                                      </a:solidFill>
                                      <a:latin typeface="Cambria Math" panose="02040503050406030204" pitchFamily="18" charset="0"/>
                                    </a:rPr>
                                  </m:ctrlPr>
                                </m:sSubPr>
                                <m:e>
                                  <m:r>
                                    <a:rPr lang="en-US" altLang="zh-CN" b="0" i="1" smtClean="0">
                                      <a:solidFill>
                                        <a:srgbClr val="FFFFFF"/>
                                      </a:solidFill>
                                      <a:latin typeface="Cambria Math" panose="02040503050406030204" pitchFamily="18" charset="0"/>
                                    </a:rPr>
                                    <m:t>𝑦</m:t>
                                  </m:r>
                                </m:e>
                                <m:sub>
                                  <m:r>
                                    <a:rPr lang="en-US" altLang="zh-CN" b="0" i="1" smtClean="0">
                                      <a:solidFill>
                                        <a:srgbClr val="FFFFFF"/>
                                      </a:solidFill>
                                      <a:latin typeface="Cambria Math" panose="02040503050406030204" pitchFamily="18" charset="0"/>
                                    </a:rPr>
                                    <m:t>𝑖</m:t>
                                  </m:r>
                                </m:sub>
                              </m:sSub>
                              <m:r>
                                <a:rPr lang="en-US" altLang="zh-CN" b="0" i="1" smtClean="0">
                                  <a:solidFill>
                                    <a:srgbClr val="FFFFFF"/>
                                  </a:solidFill>
                                  <a:latin typeface="Cambria Math" panose="02040503050406030204" pitchFamily="18" charset="0"/>
                                </a:rPr>
                                <m:t>−</m:t>
                              </m:r>
                              <m:acc>
                                <m:accPr>
                                  <m:chr m:val="̂"/>
                                  <m:ctrlPr>
                                    <a:rPr lang="en-US" altLang="zh-CN" i="1">
                                      <a:solidFill>
                                        <a:srgbClr val="FFFFFF"/>
                                      </a:solidFill>
                                      <a:latin typeface="Cambria Math" panose="02040503050406030204" pitchFamily="18" charset="0"/>
                                    </a:rPr>
                                  </m:ctrlPr>
                                </m:accPr>
                                <m:e>
                                  <m:r>
                                    <a:rPr lang="en-US" altLang="zh-CN" i="1">
                                      <a:solidFill>
                                        <a:srgbClr val="FFFFFF"/>
                                      </a:solidFill>
                                      <a:latin typeface="Cambria Math" panose="02040503050406030204" pitchFamily="18" charset="0"/>
                                    </a:rPr>
                                    <m:t>𝑦</m:t>
                                  </m:r>
                                </m:e>
                              </m:acc>
                              <m:r>
                                <a:rPr lang="en-US" altLang="zh-CN" b="0" i="1" smtClean="0">
                                  <a:solidFill>
                                    <a:srgbClr val="FFFFFF"/>
                                  </a:solidFill>
                                  <a:latin typeface="Cambria Math" panose="02040503050406030204" pitchFamily="18" charset="0"/>
                                </a:rPr>
                                <m:t>)</m:t>
                              </m:r>
                            </m:e>
                            <m:sup>
                              <m:r>
                                <a:rPr lang="en-US" altLang="zh-CN" b="0" i="1" smtClean="0">
                                  <a:solidFill>
                                    <a:srgbClr val="FFFFFF"/>
                                  </a:solidFill>
                                  <a:latin typeface="Cambria Math" panose="02040503050406030204" pitchFamily="18" charset="0"/>
                                </a:rPr>
                                <m:t>2</m:t>
                              </m:r>
                            </m:sup>
                          </m:sSup>
                        </m:e>
                      </m:nary>
                    </m:oMath>
                  </m:oMathPara>
                </a14:m>
                <a:endParaRPr lang="en-US" dirty="0">
                  <a:solidFill>
                    <a:srgbClr val="FFFFFF"/>
                  </a:solidFill>
                  <a:latin typeface="Times New Roman" panose="02020603050405020304" pitchFamily="18" charset="0"/>
                  <a:ea typeface="宋体" panose="02010600030101010101" pitchFamily="2" charset="-122"/>
                </a:endParaRPr>
              </a:p>
              <a:p>
                <a:r>
                  <a:rPr lang="en-US" dirty="0">
                    <a:solidFill>
                      <a:srgbClr val="FFFFFF"/>
                    </a:solidFill>
                    <a:latin typeface="Times New Roman" panose="02020603050405020304" pitchFamily="18" charset="0"/>
                    <a:ea typeface="宋体" panose="02010600030101010101" pitchFamily="2" charset="-122"/>
                  </a:rPr>
                  <a:t>= </a:t>
                </a:r>
                <a14:m>
                  <m:oMath xmlns:m="http://schemas.openxmlformats.org/officeDocument/2006/math">
                    <m:f>
                      <m:fPr>
                        <m:ctrlPr>
                          <a:rPr lang="en-US" altLang="zh-CN" i="1">
                            <a:solidFill>
                              <a:srgbClr val="FFFFFF"/>
                            </a:solidFill>
                            <a:latin typeface="Cambria Math" panose="02040503050406030204" pitchFamily="18" charset="0"/>
                          </a:rPr>
                        </m:ctrlPr>
                      </m:fPr>
                      <m:num>
                        <m:r>
                          <a:rPr lang="en-US" altLang="zh-CN" i="1">
                            <a:solidFill>
                              <a:srgbClr val="FFFFFF"/>
                            </a:solidFill>
                            <a:latin typeface="Cambria Math" panose="02040503050406030204" pitchFamily="18" charset="0"/>
                          </a:rPr>
                          <m:t>1</m:t>
                        </m:r>
                      </m:num>
                      <m:den>
                        <m:r>
                          <a:rPr lang="en-US" altLang="zh-CN" i="1">
                            <a:solidFill>
                              <a:srgbClr val="FFFFFF"/>
                            </a:solidFill>
                            <a:latin typeface="Cambria Math" panose="02040503050406030204" pitchFamily="18" charset="0"/>
                          </a:rPr>
                          <m:t>𝑚</m:t>
                        </m:r>
                      </m:den>
                    </m:f>
                    <m:nary>
                      <m:naryPr>
                        <m:chr m:val="∑"/>
                        <m:ctrlPr>
                          <a:rPr lang="en-US" altLang="zh-CN" i="1">
                            <a:solidFill>
                              <a:srgbClr val="FFFFFF"/>
                            </a:solidFill>
                            <a:latin typeface="Cambria Math" panose="02040503050406030204" pitchFamily="18" charset="0"/>
                          </a:rPr>
                        </m:ctrlPr>
                      </m:naryPr>
                      <m:sub>
                        <m:r>
                          <m:rPr>
                            <m:brk m:alnAt="23"/>
                          </m:rPr>
                          <a:rPr lang="en-US" altLang="zh-CN" i="1">
                            <a:solidFill>
                              <a:srgbClr val="FFFFFF"/>
                            </a:solidFill>
                            <a:latin typeface="Cambria Math" panose="02040503050406030204" pitchFamily="18" charset="0"/>
                          </a:rPr>
                          <m:t>𝑖</m:t>
                        </m:r>
                        <m:r>
                          <a:rPr lang="en-US" altLang="zh-CN" i="1">
                            <a:solidFill>
                              <a:srgbClr val="FFFFFF"/>
                            </a:solidFill>
                            <a:latin typeface="Cambria Math" panose="02040503050406030204" pitchFamily="18" charset="0"/>
                          </a:rPr>
                          <m:t>=1</m:t>
                        </m:r>
                      </m:sub>
                      <m:sup>
                        <m:r>
                          <a:rPr lang="en-US" altLang="zh-CN" i="1">
                            <a:solidFill>
                              <a:srgbClr val="FFFFFF"/>
                            </a:solidFill>
                            <a:latin typeface="Cambria Math" panose="02040503050406030204" pitchFamily="18" charset="0"/>
                          </a:rPr>
                          <m:t>𝑚</m:t>
                        </m:r>
                      </m:sup>
                      <m:e>
                        <m:sSup>
                          <m:sSupPr>
                            <m:ctrlPr>
                              <a:rPr lang="en-US" altLang="zh-CN" i="1" smtClean="0">
                                <a:solidFill>
                                  <a:srgbClr val="FFFFFF"/>
                                </a:solidFill>
                                <a:latin typeface="Cambria Math" panose="02040503050406030204" pitchFamily="18" charset="0"/>
                              </a:rPr>
                            </m:ctrlPr>
                          </m:sSupPr>
                          <m:e>
                            <m:r>
                              <a:rPr lang="en-US" altLang="zh-CN" i="1">
                                <a:solidFill>
                                  <a:srgbClr val="FFFFFF"/>
                                </a:solidFill>
                                <a:latin typeface="Cambria Math" panose="02040503050406030204" pitchFamily="18" charset="0"/>
                              </a:rPr>
                              <m:t>(</m:t>
                            </m:r>
                            <m:sSub>
                              <m:sSubPr>
                                <m:ctrlPr>
                                  <a:rPr lang="en-US" altLang="zh-CN" i="1">
                                    <a:solidFill>
                                      <a:srgbClr val="FFFFFF"/>
                                    </a:solidFill>
                                    <a:latin typeface="Cambria Math" panose="02040503050406030204" pitchFamily="18" charset="0"/>
                                  </a:rPr>
                                </m:ctrlPr>
                              </m:sSubPr>
                              <m:e>
                                <m:r>
                                  <a:rPr lang="en-US" altLang="zh-CN" i="1">
                                    <a:solidFill>
                                      <a:srgbClr val="FFFFFF"/>
                                    </a:solidFill>
                                    <a:latin typeface="Cambria Math" panose="02040503050406030204" pitchFamily="18" charset="0"/>
                                  </a:rPr>
                                  <m:t>𝑦</m:t>
                                </m:r>
                              </m:e>
                              <m:sub>
                                <m:r>
                                  <a:rPr lang="en-US" altLang="zh-CN" i="1">
                                    <a:solidFill>
                                      <a:srgbClr val="FFFFFF"/>
                                    </a:solidFill>
                                    <a:latin typeface="Cambria Math" panose="02040503050406030204" pitchFamily="18" charset="0"/>
                                  </a:rPr>
                                  <m:t>𝑖</m:t>
                                </m:r>
                              </m:sub>
                            </m:sSub>
                            <m:r>
                              <a:rPr lang="en-US" altLang="zh-CN" i="1">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𝑤</m:t>
                            </m:r>
                            <m:r>
                              <a:rPr lang="en-US" altLang="zh-CN" i="1">
                                <a:solidFill>
                                  <a:srgbClr val="FFFFFF"/>
                                </a:solidFill>
                                <a:latin typeface="Cambria Math" panose="02040503050406030204" pitchFamily="18" charset="0"/>
                              </a:rPr>
                              <m:t>∗</m:t>
                            </m:r>
                            <m:sSub>
                              <m:sSubPr>
                                <m:ctrlPr>
                                  <a:rPr lang="en-US" altLang="zh-CN" i="1" smtClean="0">
                                    <a:solidFill>
                                      <a:srgbClr val="FFFFFF"/>
                                    </a:solidFill>
                                    <a:latin typeface="Cambria Math" panose="02040503050406030204" pitchFamily="18" charset="0"/>
                                  </a:rPr>
                                </m:ctrlPr>
                              </m:sSubPr>
                              <m:e>
                                <m:r>
                                  <a:rPr lang="en-US" altLang="zh-CN" i="1">
                                    <a:solidFill>
                                      <a:srgbClr val="FFFFFF"/>
                                    </a:solidFill>
                                    <a:latin typeface="Cambria Math" panose="02040503050406030204" pitchFamily="18" charset="0"/>
                                  </a:rPr>
                                  <m:t>𝑥</m:t>
                                </m:r>
                              </m:e>
                              <m:sub>
                                <m:r>
                                  <a:rPr lang="en-US" altLang="zh-CN" b="0" i="1" smtClean="0">
                                    <a:solidFill>
                                      <a:srgbClr val="FFFFFF"/>
                                    </a:solidFill>
                                    <a:latin typeface="Cambria Math" panose="02040503050406030204" pitchFamily="18" charset="0"/>
                                  </a:rPr>
                                  <m:t>𝑖</m:t>
                                </m:r>
                              </m:sub>
                            </m:sSub>
                            <m:r>
                              <m:rPr>
                                <m:nor/>
                              </m:rPr>
                              <a:rPr lang="en-US" dirty="0">
                                <a:solidFill>
                                  <a:srgbClr val="FFFFFF"/>
                                </a:solidFill>
                                <a:latin typeface="Times New Roman" panose="02020603050405020304" pitchFamily="18" charset="0"/>
                                <a:ea typeface="宋体" panose="02010600030101010101" pitchFamily="2" charset="-122"/>
                              </a:rPr>
                              <m:t> + </m:t>
                            </m:r>
                            <m:r>
                              <a:rPr lang="en-US" altLang="zh-CN" i="1">
                                <a:solidFill>
                                  <a:srgbClr val="FFFFFF"/>
                                </a:solidFill>
                                <a:latin typeface="Cambria Math" panose="02040503050406030204" pitchFamily="18" charset="0"/>
                              </a:rPr>
                              <m:t>𝑏</m:t>
                            </m:r>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m:t>
                            </m:r>
                          </m:e>
                          <m:sup>
                            <m:r>
                              <a:rPr lang="en-US" altLang="zh-CN" i="1">
                                <a:solidFill>
                                  <a:srgbClr val="FFFFFF"/>
                                </a:solidFill>
                                <a:latin typeface="Cambria Math" panose="02040503050406030204" pitchFamily="18" charset="0"/>
                              </a:rPr>
                              <m:t>2</m:t>
                            </m:r>
                          </m:sup>
                        </m:sSup>
                      </m:e>
                    </m:nary>
                  </m:oMath>
                </a14:m>
                <a:endParaRPr lang="en-US" dirty="0">
                  <a:solidFill>
                    <a:srgbClr val="FFFFFF"/>
                  </a:solidFill>
                  <a:latin typeface="Times New Roman" panose="02020603050405020304" pitchFamily="18" charset="0"/>
                  <a:ea typeface="宋体" panose="02010600030101010101" pitchFamily="2" charset="-122"/>
                </a:endParaRPr>
              </a:p>
            </p:txBody>
          </p:sp>
        </mc:Choice>
        <mc:Fallback xmlns="">
          <p:sp>
            <p:nvSpPr>
              <p:cNvPr id="36" name="Rectangle 35">
                <a:extLst>
                  <a:ext uri="{FF2B5EF4-FFF2-40B4-BE49-F238E27FC236}">
                    <a16:creationId xmlns:a16="http://schemas.microsoft.com/office/drawing/2014/main" id="{4C7AAB9B-2861-419E-AA34-A4A8A57191CB}"/>
                  </a:ext>
                </a:extLst>
              </p:cNvPr>
              <p:cNvSpPr>
                <a:spLocks noRot="1" noChangeAspect="1" noMove="1" noResize="1" noEditPoints="1" noAdjustHandles="1" noChangeArrowheads="1" noChangeShapeType="1" noTextEdit="1"/>
              </p:cNvSpPr>
              <p:nvPr/>
            </p:nvSpPr>
            <p:spPr>
              <a:xfrm>
                <a:off x="6503837" y="2334507"/>
                <a:ext cx="4282780" cy="1518173"/>
              </a:xfrm>
              <a:prstGeom prst="rect">
                <a:avLst/>
              </a:prstGeom>
              <a:blipFill>
                <a:blip r:embed="rId6"/>
                <a:stretch>
                  <a:fillRect l="-1282" t="-2410" b="-409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E8B6BF5-5BAD-46F7-817A-C38C4CDB6A92}"/>
                  </a:ext>
                </a:extLst>
              </p:cNvPr>
              <p:cNvSpPr/>
              <p:nvPr/>
            </p:nvSpPr>
            <p:spPr>
              <a:xfrm>
                <a:off x="6503837" y="3883120"/>
                <a:ext cx="4405424" cy="1183786"/>
              </a:xfrm>
              <a:prstGeom prst="rect">
                <a:avLst/>
              </a:prstGeom>
            </p:spPr>
            <p:txBody>
              <a:bodyPr wrap="square">
                <a:spAutoFit/>
              </a:bodyPr>
              <a:lstStyle/>
              <a:p>
                <a14:m>
                  <m:oMath xmlns:m="http://schemas.openxmlformats.org/officeDocument/2006/math">
                    <m:f>
                      <m:fPr>
                        <m:ctrlPr>
                          <a:rPr lang="en-US" i="1" smtClean="0">
                            <a:solidFill>
                              <a:srgbClr val="FFFFFF"/>
                            </a:solidFill>
                            <a:latin typeface="Cambria Math" panose="02040503050406030204" pitchFamily="18" charset="0"/>
                          </a:rPr>
                        </m:ctrlPr>
                      </m:fPr>
                      <m:num>
                        <m:r>
                          <a:rPr lang="en-US"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𝑀𝑆𝐸</m:t>
                        </m:r>
                      </m:num>
                      <m:den>
                        <m:r>
                          <a:rPr lang="en-US"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𝑤</m:t>
                        </m:r>
                      </m:den>
                    </m:f>
                    <m:r>
                      <a:rPr lang="en-US" b="0" i="1" smtClean="0">
                        <a:solidFill>
                          <a:srgbClr val="FFFFFF"/>
                        </a:solidFill>
                        <a:latin typeface="Cambria Math" panose="02040503050406030204" pitchFamily="18" charset="0"/>
                      </a:rPr>
                      <m:t>=</m:t>
                    </m:r>
                  </m:oMath>
                </a14:m>
                <a:r>
                  <a:rPr lang="en-US" altLang="zh-CN" dirty="0">
                    <a:solidFill>
                      <a:srgbClr val="FFFFFF"/>
                    </a:solidFill>
                    <a:latin typeface="Times New Roman" panose="02020603050405020304" pitchFamily="18" charset="0"/>
                    <a:ea typeface="宋体" panose="02010600030101010101" pitchFamily="2" charset="-122"/>
                  </a:rPr>
                  <a:t> </a:t>
                </a:r>
                <a14:m>
                  <m:oMath xmlns:m="http://schemas.openxmlformats.org/officeDocument/2006/math">
                    <m:f>
                      <m:fPr>
                        <m:ctrlPr>
                          <a:rPr lang="en-US" altLang="zh-CN" i="1">
                            <a:solidFill>
                              <a:srgbClr val="FFFFFF"/>
                            </a:solidFill>
                            <a:latin typeface="Cambria Math" panose="02040503050406030204" pitchFamily="18" charset="0"/>
                          </a:rPr>
                        </m:ctrlPr>
                      </m:fPr>
                      <m:num>
                        <m:r>
                          <a:rPr lang="en-US" altLang="zh-CN" b="0" i="1" smtClean="0">
                            <a:solidFill>
                              <a:srgbClr val="FFFFFF"/>
                            </a:solidFill>
                            <a:latin typeface="Cambria Math" panose="02040503050406030204" pitchFamily="18" charset="0"/>
                          </a:rPr>
                          <m:t>2</m:t>
                        </m:r>
                      </m:num>
                      <m:den>
                        <m:r>
                          <a:rPr lang="en-US" altLang="zh-CN" i="1">
                            <a:solidFill>
                              <a:srgbClr val="FFFFFF"/>
                            </a:solidFill>
                            <a:latin typeface="Cambria Math" panose="02040503050406030204" pitchFamily="18" charset="0"/>
                          </a:rPr>
                          <m:t>𝑚</m:t>
                        </m:r>
                      </m:den>
                    </m:f>
                    <m:nary>
                      <m:naryPr>
                        <m:chr m:val="∑"/>
                        <m:ctrlPr>
                          <a:rPr lang="en-US" altLang="zh-CN" i="1">
                            <a:solidFill>
                              <a:srgbClr val="FFFFFF"/>
                            </a:solidFill>
                            <a:latin typeface="Cambria Math" panose="02040503050406030204" pitchFamily="18" charset="0"/>
                          </a:rPr>
                        </m:ctrlPr>
                      </m:naryPr>
                      <m:sub>
                        <m:r>
                          <m:rPr>
                            <m:brk m:alnAt="23"/>
                          </m:rPr>
                          <a:rPr lang="en-US" altLang="zh-CN" i="1">
                            <a:solidFill>
                              <a:srgbClr val="FFFFFF"/>
                            </a:solidFill>
                            <a:latin typeface="Cambria Math" panose="02040503050406030204" pitchFamily="18" charset="0"/>
                          </a:rPr>
                          <m:t>𝑖</m:t>
                        </m:r>
                        <m:r>
                          <a:rPr lang="en-US" altLang="zh-CN" i="1">
                            <a:solidFill>
                              <a:srgbClr val="FFFFFF"/>
                            </a:solidFill>
                            <a:latin typeface="Cambria Math" panose="02040503050406030204" pitchFamily="18" charset="0"/>
                          </a:rPr>
                          <m:t>=1</m:t>
                        </m:r>
                      </m:sub>
                      <m:sup>
                        <m:r>
                          <a:rPr lang="en-US" altLang="zh-CN" i="1">
                            <a:solidFill>
                              <a:srgbClr val="FFFFFF"/>
                            </a:solidFill>
                            <a:latin typeface="Cambria Math" panose="02040503050406030204" pitchFamily="18" charset="0"/>
                          </a:rPr>
                          <m:t>𝑚</m:t>
                        </m:r>
                      </m:sup>
                      <m:e>
                        <m:sSub>
                          <m:sSubPr>
                            <m:ctrlPr>
                              <a:rPr lang="en-US" altLang="zh-CN" i="1">
                                <a:solidFill>
                                  <a:srgbClr val="FFFFFF"/>
                                </a:solidFill>
                                <a:latin typeface="Cambria Math" panose="02040503050406030204" pitchFamily="18" charset="0"/>
                              </a:rPr>
                            </m:ctrlPr>
                          </m:sSubPr>
                          <m:e>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𝑦</m:t>
                            </m:r>
                          </m:e>
                          <m:sub>
                            <m:r>
                              <a:rPr lang="en-US" altLang="zh-CN" i="1">
                                <a:solidFill>
                                  <a:srgbClr val="FFFFFF"/>
                                </a:solidFill>
                                <a:latin typeface="Cambria Math" panose="02040503050406030204" pitchFamily="18" charset="0"/>
                              </a:rPr>
                              <m:t>𝑖</m:t>
                            </m:r>
                          </m:sub>
                        </m:sSub>
                        <m:r>
                          <a:rPr lang="en-US" altLang="zh-CN" i="1">
                            <a:solidFill>
                              <a:srgbClr val="FFFFFF"/>
                            </a:solidFill>
                            <a:latin typeface="Cambria Math" panose="02040503050406030204" pitchFamily="18" charset="0"/>
                          </a:rPr>
                          <m:t>−</m:t>
                        </m:r>
                        <m:acc>
                          <m:accPr>
                            <m:chr m:val="̂"/>
                            <m:ctrlPr>
                              <a:rPr lang="en-US" altLang="zh-CN" i="1">
                                <a:solidFill>
                                  <a:srgbClr val="FFFFFF"/>
                                </a:solidFill>
                                <a:latin typeface="Cambria Math" panose="02040503050406030204" pitchFamily="18" charset="0"/>
                              </a:rPr>
                            </m:ctrlPr>
                          </m:accPr>
                          <m:e>
                            <m:r>
                              <a:rPr lang="en-US" altLang="zh-CN" i="1">
                                <a:solidFill>
                                  <a:srgbClr val="FFFFFF"/>
                                </a:solidFill>
                                <a:latin typeface="Cambria Math" panose="02040503050406030204" pitchFamily="18" charset="0"/>
                              </a:rPr>
                              <m:t>𝑦</m:t>
                            </m:r>
                          </m:e>
                        </m:acc>
                        <m:r>
                          <a:rPr lang="en-US" altLang="zh-CN" b="0" i="1" smtClean="0">
                            <a:solidFill>
                              <a:srgbClr val="FFFFFF"/>
                            </a:solidFill>
                            <a:latin typeface="Cambria Math" panose="02040503050406030204" pitchFamily="18" charset="0"/>
                          </a:rPr>
                          <m:t>)</m:t>
                        </m:r>
                        <m:sSub>
                          <m:sSubPr>
                            <m:ctrlPr>
                              <a:rPr lang="en-US" altLang="zh-CN" i="1">
                                <a:solidFill>
                                  <a:srgbClr val="FFFFFF"/>
                                </a:solidFill>
                                <a:latin typeface="Cambria Math" panose="02040503050406030204" pitchFamily="18" charset="0"/>
                              </a:rPr>
                            </m:ctrlPr>
                          </m:sSubPr>
                          <m:e>
                            <m:r>
                              <a:rPr lang="en-US" altLang="zh-CN" b="0" i="1" smtClean="0">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𝑥</m:t>
                            </m:r>
                          </m:e>
                          <m:sub>
                            <m:r>
                              <a:rPr lang="en-US" altLang="zh-CN" i="1">
                                <a:solidFill>
                                  <a:srgbClr val="FFFFFF"/>
                                </a:solidFill>
                                <a:latin typeface="Cambria Math" panose="02040503050406030204" pitchFamily="18" charset="0"/>
                              </a:rPr>
                              <m:t>𝑖</m:t>
                            </m:r>
                          </m:sub>
                        </m:sSub>
                        <m:r>
                          <a:rPr lang="en-US" altLang="zh-CN" b="0" i="1" smtClean="0">
                            <a:solidFill>
                              <a:srgbClr val="FFFFFF"/>
                            </a:solidFill>
                            <a:latin typeface="Cambria Math" panose="02040503050406030204" pitchFamily="18" charset="0"/>
                          </a:rPr>
                          <m:t>)</m:t>
                        </m:r>
                      </m:e>
                    </m:nary>
                  </m:oMath>
                </a14:m>
                <a:endParaRPr lang="en-US" dirty="0">
                  <a:solidFill>
                    <a:srgbClr val="FFFFFF"/>
                  </a:solidFill>
                  <a:latin typeface="Times New Roman" panose="02020603050405020304" pitchFamily="18" charset="0"/>
                  <a:ea typeface="宋体" panose="02010600030101010101" pitchFamily="2" charset="-122"/>
                </a:endParaRPr>
              </a:p>
              <a:p>
                <a:endParaRPr lang="en-US" dirty="0">
                  <a:solidFill>
                    <a:srgbClr val="FFFFFF"/>
                  </a:solidFill>
                  <a:latin typeface="Times New Roman" panose="02020603050405020304" pitchFamily="18" charset="0"/>
                  <a:ea typeface="宋体" panose="02010600030101010101" pitchFamily="2" charset="-122"/>
                </a:endParaRPr>
              </a:p>
              <a:p>
                <a14:m>
                  <m:oMath xmlns:m="http://schemas.openxmlformats.org/officeDocument/2006/math">
                    <m:f>
                      <m:fPr>
                        <m:ctrlPr>
                          <a:rPr lang="en-US" i="1">
                            <a:solidFill>
                              <a:srgbClr val="FFFFFF"/>
                            </a:solidFill>
                            <a:latin typeface="Cambria Math" panose="02040503050406030204" pitchFamily="18" charset="0"/>
                          </a:rPr>
                        </m:ctrlPr>
                      </m:fPr>
                      <m:num>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𝑀𝑆𝐸</m:t>
                        </m:r>
                      </m:num>
                      <m:den>
                        <m:r>
                          <a:rPr lang="en-US" i="1">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𝑏</m:t>
                        </m:r>
                      </m:den>
                    </m:f>
                    <m:r>
                      <a:rPr lang="en-US" i="1">
                        <a:solidFill>
                          <a:srgbClr val="FFFFFF"/>
                        </a:solidFill>
                        <a:latin typeface="Cambria Math" panose="02040503050406030204" pitchFamily="18" charset="0"/>
                      </a:rPr>
                      <m:t>=</m:t>
                    </m:r>
                  </m:oMath>
                </a14:m>
                <a:r>
                  <a:rPr lang="en-US" altLang="zh-CN" dirty="0">
                    <a:solidFill>
                      <a:srgbClr val="FFFFFF"/>
                    </a:solidFill>
                    <a:latin typeface="Times New Roman" panose="02020603050405020304" pitchFamily="18" charset="0"/>
                    <a:ea typeface="宋体" panose="02010600030101010101" pitchFamily="2" charset="-122"/>
                  </a:rPr>
                  <a:t> </a:t>
                </a:r>
                <a14:m>
                  <m:oMath xmlns:m="http://schemas.openxmlformats.org/officeDocument/2006/math">
                    <m:f>
                      <m:fPr>
                        <m:ctrlPr>
                          <a:rPr lang="en-US" altLang="zh-CN" i="1">
                            <a:solidFill>
                              <a:srgbClr val="FFFFFF"/>
                            </a:solidFill>
                            <a:latin typeface="Cambria Math" panose="02040503050406030204" pitchFamily="18" charset="0"/>
                          </a:rPr>
                        </m:ctrlPr>
                      </m:fPr>
                      <m:num>
                        <m:r>
                          <a:rPr lang="en-US" altLang="zh-CN" i="1">
                            <a:solidFill>
                              <a:srgbClr val="FFFFFF"/>
                            </a:solidFill>
                            <a:latin typeface="Cambria Math" panose="02040503050406030204" pitchFamily="18" charset="0"/>
                          </a:rPr>
                          <m:t>2</m:t>
                        </m:r>
                      </m:num>
                      <m:den>
                        <m:r>
                          <a:rPr lang="en-US" altLang="zh-CN" i="1">
                            <a:solidFill>
                              <a:srgbClr val="FFFFFF"/>
                            </a:solidFill>
                            <a:latin typeface="Cambria Math" panose="02040503050406030204" pitchFamily="18" charset="0"/>
                          </a:rPr>
                          <m:t>𝑚</m:t>
                        </m:r>
                      </m:den>
                    </m:f>
                    <m:nary>
                      <m:naryPr>
                        <m:chr m:val="∑"/>
                        <m:ctrlPr>
                          <a:rPr lang="en-US" altLang="zh-CN" i="1">
                            <a:solidFill>
                              <a:srgbClr val="FFFFFF"/>
                            </a:solidFill>
                            <a:latin typeface="Cambria Math" panose="02040503050406030204" pitchFamily="18" charset="0"/>
                          </a:rPr>
                        </m:ctrlPr>
                      </m:naryPr>
                      <m:sub>
                        <m:r>
                          <m:rPr>
                            <m:brk m:alnAt="23"/>
                          </m:rPr>
                          <a:rPr lang="en-US" altLang="zh-CN" i="1">
                            <a:solidFill>
                              <a:srgbClr val="FFFFFF"/>
                            </a:solidFill>
                            <a:latin typeface="Cambria Math" panose="02040503050406030204" pitchFamily="18" charset="0"/>
                          </a:rPr>
                          <m:t>𝑖</m:t>
                        </m:r>
                        <m:r>
                          <a:rPr lang="en-US" altLang="zh-CN" i="1">
                            <a:solidFill>
                              <a:srgbClr val="FFFFFF"/>
                            </a:solidFill>
                            <a:latin typeface="Cambria Math" panose="02040503050406030204" pitchFamily="18" charset="0"/>
                          </a:rPr>
                          <m:t>=1</m:t>
                        </m:r>
                      </m:sub>
                      <m:sup>
                        <m:r>
                          <a:rPr lang="en-US" altLang="zh-CN" i="1">
                            <a:solidFill>
                              <a:srgbClr val="FFFFFF"/>
                            </a:solidFill>
                            <a:latin typeface="Cambria Math" panose="02040503050406030204" pitchFamily="18" charset="0"/>
                          </a:rPr>
                          <m:t>𝑚</m:t>
                        </m:r>
                      </m:sup>
                      <m:e>
                        <m:sSub>
                          <m:sSubPr>
                            <m:ctrlPr>
                              <a:rPr lang="en-US" altLang="zh-CN" i="1">
                                <a:solidFill>
                                  <a:srgbClr val="FFFFFF"/>
                                </a:solidFill>
                                <a:latin typeface="Cambria Math" panose="02040503050406030204" pitchFamily="18" charset="0"/>
                              </a:rPr>
                            </m:ctrlPr>
                          </m:sSubPr>
                          <m:e>
                            <m:r>
                              <a:rPr lang="en-US" altLang="zh-CN" i="1">
                                <a:solidFill>
                                  <a:srgbClr val="FFFFFF"/>
                                </a:solidFill>
                                <a:latin typeface="Cambria Math" panose="02040503050406030204" pitchFamily="18" charset="0"/>
                              </a:rPr>
                              <m:t>(</m:t>
                            </m:r>
                            <m:r>
                              <a:rPr lang="en-US" altLang="zh-CN" i="1">
                                <a:solidFill>
                                  <a:srgbClr val="FFFFFF"/>
                                </a:solidFill>
                                <a:latin typeface="Cambria Math" panose="02040503050406030204" pitchFamily="18" charset="0"/>
                              </a:rPr>
                              <m:t>𝑦</m:t>
                            </m:r>
                          </m:e>
                          <m:sub>
                            <m:r>
                              <a:rPr lang="en-US" altLang="zh-CN" i="1">
                                <a:solidFill>
                                  <a:srgbClr val="FFFFFF"/>
                                </a:solidFill>
                                <a:latin typeface="Cambria Math" panose="02040503050406030204" pitchFamily="18" charset="0"/>
                              </a:rPr>
                              <m:t>𝑖</m:t>
                            </m:r>
                          </m:sub>
                        </m:sSub>
                        <m:r>
                          <a:rPr lang="en-US" altLang="zh-CN" i="1">
                            <a:solidFill>
                              <a:srgbClr val="FFFFFF"/>
                            </a:solidFill>
                            <a:latin typeface="Cambria Math" panose="02040503050406030204" pitchFamily="18" charset="0"/>
                          </a:rPr>
                          <m:t>−</m:t>
                        </m:r>
                        <m:acc>
                          <m:accPr>
                            <m:chr m:val="̂"/>
                            <m:ctrlPr>
                              <a:rPr lang="en-US" altLang="zh-CN" i="1">
                                <a:solidFill>
                                  <a:srgbClr val="FFFFFF"/>
                                </a:solidFill>
                                <a:latin typeface="Cambria Math" panose="02040503050406030204" pitchFamily="18" charset="0"/>
                              </a:rPr>
                            </m:ctrlPr>
                          </m:accPr>
                          <m:e>
                            <m:r>
                              <a:rPr lang="en-US" altLang="zh-CN" i="1">
                                <a:solidFill>
                                  <a:srgbClr val="FFFFFF"/>
                                </a:solidFill>
                                <a:latin typeface="Cambria Math" panose="02040503050406030204" pitchFamily="18" charset="0"/>
                              </a:rPr>
                              <m:t>𝑦</m:t>
                            </m:r>
                          </m:e>
                        </m:acc>
                        <m:r>
                          <a:rPr lang="en-US" altLang="zh-CN" b="0" i="1" smtClean="0">
                            <a:solidFill>
                              <a:srgbClr val="FFFFFF"/>
                            </a:solidFill>
                            <a:latin typeface="Cambria Math" panose="02040503050406030204" pitchFamily="18" charset="0"/>
                          </a:rPr>
                          <m:t>)∗(−1</m:t>
                        </m:r>
                        <m:r>
                          <a:rPr lang="en-US" altLang="zh-CN" i="1">
                            <a:solidFill>
                              <a:srgbClr val="FFFFFF"/>
                            </a:solidFill>
                            <a:latin typeface="Cambria Math" panose="02040503050406030204" pitchFamily="18" charset="0"/>
                          </a:rPr>
                          <m:t>)</m:t>
                        </m:r>
                      </m:e>
                    </m:nary>
                  </m:oMath>
                </a14:m>
                <a:endParaRPr lang="en-US" dirty="0">
                  <a:solidFill>
                    <a:srgbClr val="FFFFFF"/>
                  </a:solidFill>
                  <a:latin typeface="Times New Roman" panose="02020603050405020304" pitchFamily="18" charset="0"/>
                  <a:ea typeface="宋体" panose="02010600030101010101" pitchFamily="2" charset="-122"/>
                </a:endParaRPr>
              </a:p>
            </p:txBody>
          </p:sp>
        </mc:Choice>
        <mc:Fallback xmlns="">
          <p:sp>
            <p:nvSpPr>
              <p:cNvPr id="37" name="Rectangle 36">
                <a:extLst>
                  <a:ext uri="{FF2B5EF4-FFF2-40B4-BE49-F238E27FC236}">
                    <a16:creationId xmlns:a16="http://schemas.microsoft.com/office/drawing/2014/main" id="{EE8B6BF5-5BAD-46F7-817A-C38C4CDB6A92}"/>
                  </a:ext>
                </a:extLst>
              </p:cNvPr>
              <p:cNvSpPr>
                <a:spLocks noRot="1" noChangeAspect="1" noMove="1" noResize="1" noEditPoints="1" noAdjustHandles="1" noChangeArrowheads="1" noChangeShapeType="1" noTextEdit="1"/>
              </p:cNvSpPr>
              <p:nvPr/>
            </p:nvSpPr>
            <p:spPr>
              <a:xfrm>
                <a:off x="6503837" y="3883120"/>
                <a:ext cx="4405424" cy="1183786"/>
              </a:xfrm>
              <a:prstGeom prst="rect">
                <a:avLst/>
              </a:prstGeom>
              <a:blipFill>
                <a:blip r:embed="rId7"/>
                <a:stretch>
                  <a:fillRect t="-31443" b="-52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EE2CA92-DA1B-4860-AE7B-3EBE79E2381A}"/>
                  </a:ext>
                </a:extLst>
              </p:cNvPr>
              <p:cNvSpPr/>
              <p:nvPr/>
            </p:nvSpPr>
            <p:spPr>
              <a:xfrm>
                <a:off x="6503837" y="5066906"/>
                <a:ext cx="3863723" cy="102738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CN" i="1" smtClean="0">
                          <a:solidFill>
                            <a:srgbClr val="FFFFFF"/>
                          </a:solidFill>
                          <a:latin typeface="Cambria Math" panose="02040503050406030204" pitchFamily="18" charset="0"/>
                        </a:rPr>
                        <m:t>𝑤</m:t>
                      </m:r>
                      <m:r>
                        <a:rPr lang="en-US" altLang="zh-CN" b="0" i="1" smtClean="0">
                          <a:solidFill>
                            <a:srgbClr val="FFFFFF"/>
                          </a:solidFill>
                          <a:latin typeface="Cambria Math" panose="02040503050406030204" pitchFamily="18" charset="0"/>
                        </a:rPr>
                        <m:t>=</m:t>
                      </m:r>
                      <m:r>
                        <a:rPr lang="en-US" altLang="zh-CN" b="0" i="1" smtClean="0">
                          <a:solidFill>
                            <a:srgbClr val="FFFFFF"/>
                          </a:solidFill>
                          <a:latin typeface="Cambria Math" panose="02040503050406030204" pitchFamily="18" charset="0"/>
                        </a:rPr>
                        <m:t>𝑤</m:t>
                      </m:r>
                      <m:r>
                        <a:rPr lang="en-US" b="0" i="1" smtClean="0">
                          <a:solidFill>
                            <a:srgbClr val="FFFFFF"/>
                          </a:solidFill>
                          <a:latin typeface="Cambria Math" panose="02040503050406030204" pitchFamily="18" charset="0"/>
                        </a:rPr>
                        <m:t>−</m:t>
                      </m:r>
                      <m:r>
                        <a:rPr lang="en-US" i="1">
                          <a:solidFill>
                            <a:srgbClr val="FFFFFF"/>
                          </a:solidFill>
                          <a:latin typeface="Cambria Math" panose="02040503050406030204" pitchFamily="18" charset="0"/>
                          <a:ea typeface="Cambria Math" panose="02040503050406030204" pitchFamily="18" charset="0"/>
                        </a:rPr>
                        <m:t>𝛼</m:t>
                      </m:r>
                      <m:f>
                        <m:fPr>
                          <m:ctrlPr>
                            <a:rPr lang="en-US" i="1" smtClean="0">
                              <a:solidFill>
                                <a:srgbClr val="FFFFFF"/>
                              </a:solidFill>
                              <a:latin typeface="Cambria Math" panose="02040503050406030204" pitchFamily="18" charset="0"/>
                            </a:rPr>
                          </m:ctrlPr>
                        </m:fPr>
                        <m:num>
                          <m:r>
                            <a:rPr lang="en-US"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𝑀𝑆𝐸</m:t>
                          </m:r>
                        </m:num>
                        <m:den>
                          <m:r>
                            <a:rPr lang="en-US"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𝑤</m:t>
                          </m:r>
                        </m:den>
                      </m:f>
                    </m:oMath>
                  </m:oMathPara>
                </a14:m>
                <a:endParaRPr lang="en-US" i="1" dirty="0">
                  <a:solidFill>
                    <a:srgbClr val="FFFFFF"/>
                  </a:solidFill>
                  <a:latin typeface="Times New Roman" panose="02020603050405020304" pitchFamily="18" charset="0"/>
                  <a:ea typeface="宋体" panose="02010600030101010101" pitchFamily="2" charset="-122"/>
                </a:endParaRPr>
              </a:p>
              <a:p>
                <a14:m>
                  <m:oMath xmlns:m="http://schemas.openxmlformats.org/officeDocument/2006/math">
                    <m:r>
                      <a:rPr lang="en-US" b="0" i="1" smtClean="0">
                        <a:solidFill>
                          <a:srgbClr val="FFFFFF"/>
                        </a:solidFill>
                        <a:latin typeface="Cambria Math" panose="02040503050406030204" pitchFamily="18" charset="0"/>
                      </a:rPr>
                      <m:t>𝑏</m:t>
                    </m:r>
                    <m:r>
                      <a:rPr lang="en-US" b="0" i="1" smtClean="0">
                        <a:solidFill>
                          <a:srgbClr val="FFFFFF"/>
                        </a:solidFill>
                        <a:latin typeface="Cambria Math" panose="02040503050406030204" pitchFamily="18" charset="0"/>
                      </a:rPr>
                      <m:t>=</m:t>
                    </m:r>
                    <m:r>
                      <a:rPr lang="en-US" b="0" i="1" smtClean="0">
                        <a:solidFill>
                          <a:srgbClr val="FFFFFF"/>
                        </a:solidFill>
                        <a:latin typeface="Cambria Math" panose="02040503050406030204" pitchFamily="18" charset="0"/>
                      </a:rPr>
                      <m:t>𝑏</m:t>
                    </m:r>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ea typeface="Cambria Math" panose="02040503050406030204" pitchFamily="18" charset="0"/>
                      </a:rPr>
                      <m:t>𝛼</m:t>
                    </m:r>
                  </m:oMath>
                </a14:m>
                <a:r>
                  <a:rPr lang="en-US" dirty="0">
                    <a:solidFill>
                      <a:srgbClr val="FFFFFF"/>
                    </a:solidFill>
                    <a:latin typeface="Times New Roman" panose="02020603050405020304" pitchFamily="18" charset="0"/>
                    <a:ea typeface="宋体" panose="02010600030101010101" pitchFamily="2" charset="-122"/>
                  </a:rPr>
                  <a:t> </a:t>
                </a:r>
                <a14:m>
                  <m:oMath xmlns:m="http://schemas.openxmlformats.org/officeDocument/2006/math">
                    <m:f>
                      <m:fPr>
                        <m:ctrlPr>
                          <a:rPr lang="en-US" i="1">
                            <a:solidFill>
                              <a:srgbClr val="FFFFFF"/>
                            </a:solidFill>
                            <a:latin typeface="Cambria Math" panose="02040503050406030204" pitchFamily="18" charset="0"/>
                          </a:rPr>
                        </m:ctrlPr>
                      </m:fPr>
                      <m:num>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𝑀𝑆𝐸</m:t>
                        </m:r>
                      </m:num>
                      <m:den>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𝑏</m:t>
                        </m:r>
                      </m:den>
                    </m:f>
                  </m:oMath>
                </a14:m>
                <a:endParaRPr lang="en-US" i="1" dirty="0">
                  <a:solidFill>
                    <a:srgbClr val="FFFFFF"/>
                  </a:solidFill>
                  <a:latin typeface="Times New Roman" panose="02020603050405020304" pitchFamily="18" charset="0"/>
                  <a:ea typeface="宋体" panose="02010600030101010101" pitchFamily="2" charset="-122"/>
                </a:endParaRPr>
              </a:p>
            </p:txBody>
          </p:sp>
        </mc:Choice>
        <mc:Fallback xmlns="">
          <p:sp>
            <p:nvSpPr>
              <p:cNvPr id="38" name="Rectangle 37">
                <a:extLst>
                  <a:ext uri="{FF2B5EF4-FFF2-40B4-BE49-F238E27FC236}">
                    <a16:creationId xmlns:a16="http://schemas.microsoft.com/office/drawing/2014/main" id="{2EE2CA92-DA1B-4860-AE7B-3EBE79E2381A}"/>
                  </a:ext>
                </a:extLst>
              </p:cNvPr>
              <p:cNvSpPr>
                <a:spLocks noRot="1" noChangeAspect="1" noMove="1" noResize="1" noEditPoints="1" noAdjustHandles="1" noChangeArrowheads="1" noChangeShapeType="1" noTextEdit="1"/>
              </p:cNvSpPr>
              <p:nvPr/>
            </p:nvSpPr>
            <p:spPr>
              <a:xfrm>
                <a:off x="6503837" y="5066906"/>
                <a:ext cx="3863723" cy="1027380"/>
              </a:xfrm>
              <a:prstGeom prst="rect">
                <a:avLst/>
              </a:prstGeom>
              <a:blipFill>
                <a:blip r:embed="rId8"/>
                <a:stretch>
                  <a:fillRect b="-592"/>
                </a:stretch>
              </a:blipFill>
            </p:spPr>
            <p:txBody>
              <a:bodyPr/>
              <a:lstStyle/>
              <a:p>
                <a:r>
                  <a:rPr lang="en-US">
                    <a:noFill/>
                  </a:rPr>
                  <a:t> </a:t>
                </a:r>
              </a:p>
            </p:txBody>
          </p:sp>
        </mc:Fallback>
      </mc:AlternateContent>
    </p:spTree>
    <p:extLst>
      <p:ext uri="{BB962C8B-B14F-4D97-AF65-F5344CB8AC3E}">
        <p14:creationId xmlns:p14="http://schemas.microsoft.com/office/powerpoint/2010/main" val="3490135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5708" y="1914808"/>
            <a:ext cx="4154581" cy="1410658"/>
          </a:xfrm>
          <a:prstGeom prst="rect">
            <a:avLst/>
          </a:prstGeom>
          <a:solidFill>
            <a:srgbClr val="FFFFFF"/>
          </a:solidFill>
          <a:ln w="15875" cap="rnd">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entury Gothic"/>
            </a:endParaRPr>
          </a:p>
        </p:txBody>
      </p:sp>
      <p:sp>
        <p:nvSpPr>
          <p:cNvPr id="2" name="Title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回归问题的主要评价指标</a:t>
            </a:r>
            <a:endParaRPr lang="en-US" dirty="0">
              <a:latin typeface="宋体" panose="02010600030101010101" pitchFamily="2" charset="-122"/>
              <a:ea typeface="宋体" panose="02010600030101010101" pitchFamily="2" charset="-122"/>
            </a:endParaRPr>
          </a:p>
        </p:txBody>
      </p:sp>
      <p:pic>
        <p:nvPicPr>
          <p:cNvPr id="10" name="Picture 9">
            <a:extLst>
              <a:ext uri="{FF2B5EF4-FFF2-40B4-BE49-F238E27FC236}">
                <a16:creationId xmlns:a16="http://schemas.microsoft.com/office/drawing/2014/main" id="{377205EE-8451-42F4-9EBF-F0EC6C166079}"/>
              </a:ext>
            </a:extLst>
          </p:cNvPr>
          <p:cNvPicPr>
            <a:picLocks noChangeAspect="1"/>
          </p:cNvPicPr>
          <p:nvPr/>
        </p:nvPicPr>
        <p:blipFill rotWithShape="1">
          <a:blip r:embed="rId2"/>
          <a:srcRect l="21046" t="35510" r="53316" b="35919"/>
          <a:stretch/>
        </p:blipFill>
        <p:spPr>
          <a:xfrm>
            <a:off x="7018097" y="1914808"/>
            <a:ext cx="4780283" cy="2996595"/>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33824BD-66B7-482E-B2D9-835CEDDBE271}"/>
                  </a:ext>
                </a:extLst>
              </p:cNvPr>
              <p:cNvSpPr/>
              <p:nvPr/>
            </p:nvSpPr>
            <p:spPr>
              <a:xfrm>
                <a:off x="546490" y="2504372"/>
                <a:ext cx="2214644"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solidFill>
                            <a:srgbClr val="FFFFFF"/>
                          </a:solidFill>
                          <a:latin typeface="Cambria Math" panose="02040503050406030204" pitchFamily="18" charset="0"/>
                        </a:rPr>
                        <m:t>𝑀𝑆𝐸</m:t>
                      </m:r>
                      <m:r>
                        <a:rPr lang="en-US" altLang="zh-CN" sz="1600" i="1" smtClean="0">
                          <a:solidFill>
                            <a:srgbClr val="FFFFFF"/>
                          </a:solidFill>
                          <a:latin typeface="Cambria Math" panose="02040503050406030204" pitchFamily="18" charset="0"/>
                        </a:rPr>
                        <m:t>=</m:t>
                      </m:r>
                      <m:f>
                        <m:fPr>
                          <m:ctrlPr>
                            <a:rPr lang="en-US" altLang="zh-CN" sz="1600" i="1">
                              <a:solidFill>
                                <a:srgbClr val="FFFFFF"/>
                              </a:solidFill>
                              <a:latin typeface="Cambria Math" panose="02040503050406030204" pitchFamily="18" charset="0"/>
                            </a:rPr>
                          </m:ctrlPr>
                        </m:fPr>
                        <m:num>
                          <m:r>
                            <a:rPr lang="en-US" altLang="zh-CN" sz="1600" i="1">
                              <a:solidFill>
                                <a:srgbClr val="FFFFFF"/>
                              </a:solidFill>
                              <a:latin typeface="Cambria Math" panose="02040503050406030204" pitchFamily="18" charset="0"/>
                            </a:rPr>
                            <m:t>1</m:t>
                          </m:r>
                        </m:num>
                        <m:den>
                          <m:r>
                            <a:rPr lang="en-US" altLang="zh-CN" sz="1600" i="1">
                              <a:solidFill>
                                <a:srgbClr val="FFFFFF"/>
                              </a:solidFill>
                              <a:latin typeface="Cambria Math" panose="02040503050406030204" pitchFamily="18" charset="0"/>
                            </a:rPr>
                            <m:t>𝑚</m:t>
                          </m:r>
                        </m:den>
                      </m:f>
                      <m:nary>
                        <m:naryPr>
                          <m:chr m:val="∑"/>
                          <m:ctrlPr>
                            <a:rPr lang="en-US" altLang="zh-CN" sz="1600" i="1">
                              <a:solidFill>
                                <a:srgbClr val="FFFFFF"/>
                              </a:solidFill>
                              <a:latin typeface="Cambria Math" panose="02040503050406030204" pitchFamily="18" charset="0"/>
                            </a:rPr>
                          </m:ctrlPr>
                        </m:naryPr>
                        <m:sub>
                          <m:r>
                            <m:rPr>
                              <m:brk m:alnAt="23"/>
                            </m:rPr>
                            <a:rPr lang="en-US" altLang="zh-CN" sz="1600" i="1">
                              <a:solidFill>
                                <a:srgbClr val="FFFFFF"/>
                              </a:solidFill>
                              <a:latin typeface="Cambria Math" panose="02040503050406030204" pitchFamily="18" charset="0"/>
                            </a:rPr>
                            <m:t>𝑖</m:t>
                          </m:r>
                          <m:r>
                            <a:rPr lang="en-US" altLang="zh-CN" sz="1600" i="1">
                              <a:solidFill>
                                <a:srgbClr val="FFFFFF"/>
                              </a:solidFill>
                              <a:latin typeface="Cambria Math" panose="02040503050406030204" pitchFamily="18" charset="0"/>
                            </a:rPr>
                            <m:t>=1</m:t>
                          </m:r>
                        </m:sub>
                        <m:sup>
                          <m:r>
                            <a:rPr lang="en-US" altLang="zh-CN" sz="1600" i="1">
                              <a:solidFill>
                                <a:srgbClr val="FFFFFF"/>
                              </a:solidFill>
                              <a:latin typeface="Cambria Math" panose="02040503050406030204" pitchFamily="18" charset="0"/>
                            </a:rPr>
                            <m:t>𝑚</m:t>
                          </m:r>
                        </m:sup>
                        <m:e>
                          <m:sSup>
                            <m:sSupPr>
                              <m:ctrlPr>
                                <a:rPr lang="en-US" altLang="zh-CN" sz="1600" i="1">
                                  <a:solidFill>
                                    <a:srgbClr val="FFFFFF"/>
                                  </a:solidFill>
                                  <a:latin typeface="Cambria Math" panose="02040503050406030204" pitchFamily="18" charset="0"/>
                                </a:rPr>
                              </m:ctrlPr>
                            </m:sSupPr>
                            <m:e>
                              <m:r>
                                <a:rPr lang="en-US" altLang="zh-CN" sz="1600" i="1">
                                  <a:solidFill>
                                    <a:srgbClr val="FFFFFF"/>
                                  </a:solidFill>
                                  <a:latin typeface="Cambria Math" panose="02040503050406030204" pitchFamily="18" charset="0"/>
                                </a:rPr>
                                <m:t>(</m:t>
                              </m:r>
                              <m:sSub>
                                <m:sSubPr>
                                  <m:ctrlPr>
                                    <a:rPr lang="en-US" altLang="zh-CN" sz="1600" i="1">
                                      <a:solidFill>
                                        <a:srgbClr val="FFFFFF"/>
                                      </a:solidFill>
                                      <a:latin typeface="Cambria Math" panose="02040503050406030204" pitchFamily="18" charset="0"/>
                                    </a:rPr>
                                  </m:ctrlPr>
                                </m:sSubPr>
                                <m:e>
                                  <m:r>
                                    <a:rPr lang="en-US" altLang="zh-CN" sz="1600" i="1">
                                      <a:solidFill>
                                        <a:srgbClr val="FFFFFF"/>
                                      </a:solidFill>
                                      <a:latin typeface="Cambria Math" panose="02040503050406030204" pitchFamily="18" charset="0"/>
                                    </a:rPr>
                                    <m:t>𝑦</m:t>
                                  </m:r>
                                </m:e>
                                <m:sub>
                                  <m:r>
                                    <a:rPr lang="en-US" altLang="zh-CN" sz="1600" i="1">
                                      <a:solidFill>
                                        <a:srgbClr val="FFFFFF"/>
                                      </a:solidFill>
                                      <a:latin typeface="Cambria Math" panose="02040503050406030204" pitchFamily="18" charset="0"/>
                                    </a:rPr>
                                    <m:t>𝑖</m:t>
                                  </m:r>
                                </m:sub>
                              </m:sSub>
                              <m:r>
                                <a:rPr lang="en-US" altLang="zh-CN" sz="1600" i="1">
                                  <a:solidFill>
                                    <a:srgbClr val="FFFFFF"/>
                                  </a:solidFill>
                                  <a:latin typeface="Cambria Math" panose="02040503050406030204" pitchFamily="18" charset="0"/>
                                </a:rPr>
                                <m:t>−</m:t>
                              </m:r>
                              <m:acc>
                                <m:accPr>
                                  <m:chr m:val="̂"/>
                                  <m:ctrlPr>
                                    <a:rPr lang="en-US" altLang="zh-CN" sz="1600" i="1">
                                      <a:solidFill>
                                        <a:srgbClr val="FFFFFF"/>
                                      </a:solidFill>
                                      <a:latin typeface="Cambria Math" panose="02040503050406030204" pitchFamily="18" charset="0"/>
                                    </a:rPr>
                                  </m:ctrlPr>
                                </m:accPr>
                                <m:e>
                                  <m:r>
                                    <a:rPr lang="en-US" altLang="zh-CN" sz="1600" i="1">
                                      <a:solidFill>
                                        <a:srgbClr val="FFFFFF"/>
                                      </a:solidFill>
                                      <a:latin typeface="Cambria Math" panose="02040503050406030204" pitchFamily="18" charset="0"/>
                                    </a:rPr>
                                    <m:t>𝑦</m:t>
                                  </m:r>
                                </m:e>
                              </m:acc>
                              <m:r>
                                <a:rPr lang="en-US" altLang="zh-CN" sz="1600" i="1">
                                  <a:solidFill>
                                    <a:srgbClr val="FFFFFF"/>
                                  </a:solidFill>
                                  <a:latin typeface="Cambria Math" panose="02040503050406030204" pitchFamily="18" charset="0"/>
                                </a:rPr>
                                <m:t>)</m:t>
                              </m:r>
                            </m:e>
                            <m:sup>
                              <m:r>
                                <a:rPr lang="en-US" altLang="zh-CN" sz="1600" i="1">
                                  <a:solidFill>
                                    <a:srgbClr val="FFFFFF"/>
                                  </a:solidFill>
                                  <a:latin typeface="Cambria Math" panose="02040503050406030204" pitchFamily="18" charset="0"/>
                                </a:rPr>
                                <m:t>2</m:t>
                              </m:r>
                            </m:sup>
                          </m:sSup>
                        </m:e>
                      </m:nary>
                    </m:oMath>
                  </m:oMathPara>
                </a14:m>
                <a:endParaRPr lang="en-US" sz="1600" dirty="0">
                  <a:solidFill>
                    <a:srgbClr val="FFFFFF"/>
                  </a:solidFill>
                </a:endParaRPr>
              </a:p>
            </p:txBody>
          </p:sp>
        </mc:Choice>
        <mc:Fallback xmlns="">
          <p:sp>
            <p:nvSpPr>
              <p:cNvPr id="11" name="Rectangle 10">
                <a:extLst>
                  <a:ext uri="{FF2B5EF4-FFF2-40B4-BE49-F238E27FC236}">
                    <a16:creationId xmlns:a16="http://schemas.microsoft.com/office/drawing/2014/main" id="{433824BD-66B7-482E-B2D9-835CEDDBE271}"/>
                  </a:ext>
                </a:extLst>
              </p:cNvPr>
              <p:cNvSpPr>
                <a:spLocks noRot="1" noChangeAspect="1" noMove="1" noResize="1" noEditPoints="1" noAdjustHandles="1" noChangeArrowheads="1" noChangeShapeType="1" noTextEdit="1"/>
              </p:cNvSpPr>
              <p:nvPr/>
            </p:nvSpPr>
            <p:spPr>
              <a:xfrm>
                <a:off x="546490" y="2504372"/>
                <a:ext cx="2214644" cy="764505"/>
              </a:xfrm>
              <a:prstGeom prst="rect">
                <a:avLst/>
              </a:prstGeom>
              <a:blipFill>
                <a:blip r:embed="rId3"/>
                <a:stretch>
                  <a:fillRect/>
                </a:stretch>
              </a:blipFill>
            </p:spPr>
            <p:txBody>
              <a:bodyPr/>
              <a:lstStyle/>
              <a:p>
                <a:r>
                  <a:rPr lang="zh-CN" altLang="en-US">
                    <a:noFill/>
                  </a:rPr>
                  <a:t> </a:t>
                </a:r>
              </a:p>
            </p:txBody>
          </p:sp>
        </mc:Fallback>
      </mc:AlternateContent>
      <p:pic>
        <p:nvPicPr>
          <p:cNvPr id="19" name="Picture 2" descr="âMSE r2âçå¾çæç´¢ç»æ">
            <a:extLst>
              <a:ext uri="{FF2B5EF4-FFF2-40B4-BE49-F238E27FC236}">
                <a16:creationId xmlns:a16="http://schemas.microsoft.com/office/drawing/2014/main" id="{74A81C86-5D71-41F7-8581-6B700CC4A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3538" y="1949362"/>
            <a:ext cx="2029687" cy="658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4" descr="âMSE r2âçå¾çæç´¢ç»æ">
            <a:extLst>
              <a:ext uri="{FF2B5EF4-FFF2-40B4-BE49-F238E27FC236}">
                <a16:creationId xmlns:a16="http://schemas.microsoft.com/office/drawing/2014/main" id="{1F20B94E-EAE4-4401-9088-3655A7BB6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1794" y="2608120"/>
            <a:ext cx="1359568" cy="7818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A6D13DF-6215-47C6-9FC7-44C42D1E4C23}"/>
                  </a:ext>
                </a:extLst>
              </p:cNvPr>
              <p:cNvSpPr/>
              <p:nvPr/>
            </p:nvSpPr>
            <p:spPr>
              <a:xfrm>
                <a:off x="546490" y="3308673"/>
                <a:ext cx="2134494"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smtClean="0">
                          <a:solidFill>
                            <a:srgbClr val="FFFFFF"/>
                          </a:solidFill>
                          <a:latin typeface="Cambria Math" panose="02040503050406030204" pitchFamily="18" charset="0"/>
                        </a:rPr>
                        <m:t>𝑀</m:t>
                      </m:r>
                      <m:r>
                        <m:rPr>
                          <m:sty m:val="p"/>
                        </m:rPr>
                        <a:rPr lang="en-US" altLang="zh-CN" sz="1600" i="1" smtClean="0">
                          <a:solidFill>
                            <a:srgbClr val="FFFFFF"/>
                          </a:solidFill>
                          <a:latin typeface="Cambria Math" panose="02040503050406030204" pitchFamily="18" charset="0"/>
                        </a:rPr>
                        <m:t>A</m:t>
                      </m:r>
                      <m:r>
                        <a:rPr lang="en-US" altLang="zh-CN" sz="1600" i="1">
                          <a:solidFill>
                            <a:srgbClr val="FFFFFF"/>
                          </a:solidFill>
                          <a:latin typeface="Cambria Math" panose="02040503050406030204" pitchFamily="18" charset="0"/>
                        </a:rPr>
                        <m:t>𝐸</m:t>
                      </m:r>
                      <m:r>
                        <a:rPr lang="en-US" altLang="zh-CN" sz="1600" i="1">
                          <a:solidFill>
                            <a:srgbClr val="FFFFFF"/>
                          </a:solidFill>
                          <a:latin typeface="Cambria Math" panose="02040503050406030204" pitchFamily="18" charset="0"/>
                        </a:rPr>
                        <m:t>=</m:t>
                      </m:r>
                      <m:f>
                        <m:fPr>
                          <m:ctrlPr>
                            <a:rPr lang="en-US" altLang="zh-CN" sz="1600" i="1">
                              <a:solidFill>
                                <a:srgbClr val="FFFFFF"/>
                              </a:solidFill>
                              <a:latin typeface="Cambria Math" panose="02040503050406030204" pitchFamily="18" charset="0"/>
                            </a:rPr>
                          </m:ctrlPr>
                        </m:fPr>
                        <m:num>
                          <m:r>
                            <a:rPr lang="en-US" altLang="zh-CN" sz="1600" i="1">
                              <a:solidFill>
                                <a:srgbClr val="FFFFFF"/>
                              </a:solidFill>
                              <a:latin typeface="Cambria Math" panose="02040503050406030204" pitchFamily="18" charset="0"/>
                            </a:rPr>
                            <m:t>1</m:t>
                          </m:r>
                        </m:num>
                        <m:den>
                          <m:r>
                            <a:rPr lang="en-US" altLang="zh-CN" sz="1600" i="1">
                              <a:solidFill>
                                <a:srgbClr val="FFFFFF"/>
                              </a:solidFill>
                              <a:latin typeface="Cambria Math" panose="02040503050406030204" pitchFamily="18" charset="0"/>
                            </a:rPr>
                            <m:t>𝑚</m:t>
                          </m:r>
                        </m:den>
                      </m:f>
                      <m:nary>
                        <m:naryPr>
                          <m:chr m:val="∑"/>
                          <m:ctrlPr>
                            <a:rPr lang="en-US" altLang="zh-CN" sz="1600" i="1">
                              <a:solidFill>
                                <a:srgbClr val="FFFFFF"/>
                              </a:solidFill>
                              <a:latin typeface="Cambria Math" panose="02040503050406030204" pitchFamily="18" charset="0"/>
                            </a:rPr>
                          </m:ctrlPr>
                        </m:naryPr>
                        <m:sub>
                          <m:r>
                            <m:rPr>
                              <m:brk m:alnAt="23"/>
                            </m:rPr>
                            <a:rPr lang="en-US" altLang="zh-CN" sz="1600" i="1">
                              <a:solidFill>
                                <a:srgbClr val="FFFFFF"/>
                              </a:solidFill>
                              <a:latin typeface="Cambria Math" panose="02040503050406030204" pitchFamily="18" charset="0"/>
                            </a:rPr>
                            <m:t>𝑖</m:t>
                          </m:r>
                          <m:r>
                            <a:rPr lang="en-US" altLang="zh-CN" sz="1600" i="1">
                              <a:solidFill>
                                <a:srgbClr val="FFFFFF"/>
                              </a:solidFill>
                              <a:latin typeface="Cambria Math" panose="02040503050406030204" pitchFamily="18" charset="0"/>
                            </a:rPr>
                            <m:t>=1</m:t>
                          </m:r>
                        </m:sub>
                        <m:sup>
                          <m:r>
                            <a:rPr lang="en-US" altLang="zh-CN" sz="1600" i="1">
                              <a:solidFill>
                                <a:srgbClr val="FFFFFF"/>
                              </a:solidFill>
                              <a:latin typeface="Cambria Math" panose="02040503050406030204" pitchFamily="18" charset="0"/>
                            </a:rPr>
                            <m:t>𝑚</m:t>
                          </m:r>
                        </m:sup>
                        <m:e>
                          <m:r>
                            <a:rPr lang="en-US" altLang="zh-CN" sz="1600" i="1">
                              <a:solidFill>
                                <a:srgbClr val="FFFFFF"/>
                              </a:solidFill>
                              <a:latin typeface="Cambria Math" panose="02040503050406030204" pitchFamily="18" charset="0"/>
                            </a:rPr>
                            <m:t>|</m:t>
                          </m:r>
                          <m:sSub>
                            <m:sSubPr>
                              <m:ctrlPr>
                                <a:rPr lang="en-US" altLang="zh-CN" sz="1600" i="1">
                                  <a:solidFill>
                                    <a:srgbClr val="FFFFFF"/>
                                  </a:solidFill>
                                  <a:latin typeface="Cambria Math" panose="02040503050406030204" pitchFamily="18" charset="0"/>
                                </a:rPr>
                              </m:ctrlPr>
                            </m:sSubPr>
                            <m:e>
                              <m:r>
                                <a:rPr lang="en-US" altLang="zh-CN" sz="1600" i="1">
                                  <a:solidFill>
                                    <a:srgbClr val="FFFFFF"/>
                                  </a:solidFill>
                                  <a:latin typeface="Cambria Math" panose="02040503050406030204" pitchFamily="18" charset="0"/>
                                </a:rPr>
                                <m:t>𝑦</m:t>
                              </m:r>
                            </m:e>
                            <m:sub>
                              <m:r>
                                <a:rPr lang="en-US" altLang="zh-CN" sz="1600" i="1">
                                  <a:solidFill>
                                    <a:srgbClr val="FFFFFF"/>
                                  </a:solidFill>
                                  <a:latin typeface="Cambria Math" panose="02040503050406030204" pitchFamily="18" charset="0"/>
                                </a:rPr>
                                <m:t>𝑖</m:t>
                              </m:r>
                            </m:sub>
                          </m:sSub>
                          <m:r>
                            <a:rPr lang="en-US" altLang="zh-CN" sz="1600" i="1">
                              <a:solidFill>
                                <a:srgbClr val="FFFFFF"/>
                              </a:solidFill>
                              <a:latin typeface="Cambria Math" panose="02040503050406030204" pitchFamily="18" charset="0"/>
                            </a:rPr>
                            <m:t>−</m:t>
                          </m:r>
                          <m:acc>
                            <m:accPr>
                              <m:chr m:val="̂"/>
                              <m:ctrlPr>
                                <a:rPr lang="en-US" altLang="zh-CN" sz="1600" i="1">
                                  <a:solidFill>
                                    <a:srgbClr val="FFFFFF"/>
                                  </a:solidFill>
                                  <a:latin typeface="Cambria Math" panose="02040503050406030204" pitchFamily="18" charset="0"/>
                                </a:rPr>
                              </m:ctrlPr>
                            </m:accPr>
                            <m:e>
                              <m:r>
                                <a:rPr lang="en-US" altLang="zh-CN" sz="1600" i="1">
                                  <a:solidFill>
                                    <a:srgbClr val="FFFFFF"/>
                                  </a:solidFill>
                                  <a:latin typeface="Cambria Math" panose="02040503050406030204" pitchFamily="18" charset="0"/>
                                </a:rPr>
                                <m:t>𝑦</m:t>
                              </m:r>
                            </m:e>
                          </m:acc>
                          <m:r>
                            <a:rPr lang="en-US" altLang="zh-CN" sz="1600" i="1">
                              <a:solidFill>
                                <a:srgbClr val="FFFFFF"/>
                              </a:solidFill>
                              <a:latin typeface="Cambria Math" panose="02040503050406030204" pitchFamily="18" charset="0"/>
                            </a:rPr>
                            <m:t>|</m:t>
                          </m:r>
                        </m:e>
                      </m:nary>
                    </m:oMath>
                  </m:oMathPara>
                </a14:m>
                <a:endParaRPr lang="en-US" sz="1600" dirty="0">
                  <a:solidFill>
                    <a:srgbClr val="FFFFFF"/>
                  </a:solidFill>
                </a:endParaRPr>
              </a:p>
            </p:txBody>
          </p:sp>
        </mc:Choice>
        <mc:Fallback xmlns="">
          <p:sp>
            <p:nvSpPr>
              <p:cNvPr id="21" name="Rectangle 20">
                <a:extLst>
                  <a:ext uri="{FF2B5EF4-FFF2-40B4-BE49-F238E27FC236}">
                    <a16:creationId xmlns:a16="http://schemas.microsoft.com/office/drawing/2014/main" id="{1A6D13DF-6215-47C6-9FC7-44C42D1E4C23}"/>
                  </a:ext>
                </a:extLst>
              </p:cNvPr>
              <p:cNvSpPr>
                <a:spLocks noRot="1" noChangeAspect="1" noMove="1" noResize="1" noEditPoints="1" noAdjustHandles="1" noChangeArrowheads="1" noChangeShapeType="1" noTextEdit="1"/>
              </p:cNvSpPr>
              <p:nvPr/>
            </p:nvSpPr>
            <p:spPr>
              <a:xfrm>
                <a:off x="546490" y="3308673"/>
                <a:ext cx="2134494" cy="764505"/>
              </a:xfrm>
              <a:prstGeom prst="rect">
                <a:avLst/>
              </a:prstGeom>
              <a:blipFill>
                <a:blip r:embed="rId6"/>
                <a:stretch>
                  <a:fillRect/>
                </a:stretch>
              </a:blipFill>
            </p:spPr>
            <p:txBody>
              <a:bodyPr/>
              <a:lstStyle/>
              <a:p>
                <a:r>
                  <a:rPr lang="zh-CN" altLang="en-US">
                    <a:noFill/>
                  </a:rPr>
                  <a:t> </a:t>
                </a:r>
              </a:p>
            </p:txBody>
          </p:sp>
        </mc:Fallback>
      </mc:AlternateContent>
      <p:pic>
        <p:nvPicPr>
          <p:cNvPr id="22" name="Picture 6" descr="âmean absolute errorâçå¾çæç´¢ç»æ">
            <a:extLst>
              <a:ext uri="{FF2B5EF4-FFF2-40B4-BE49-F238E27FC236}">
                <a16:creationId xmlns:a16="http://schemas.microsoft.com/office/drawing/2014/main" id="{21966775-4F75-4BE2-8173-F872E63C20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490" y="4106487"/>
            <a:ext cx="2410881" cy="212639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1D5A222-4330-43D5-8046-E1E41B4FB554}"/>
              </a:ext>
            </a:extLst>
          </p:cNvPr>
          <p:cNvSpPr txBox="1"/>
          <p:nvPr/>
        </p:nvSpPr>
        <p:spPr>
          <a:xfrm>
            <a:off x="7121785" y="5015996"/>
            <a:ext cx="4676596" cy="1107996"/>
          </a:xfrm>
          <a:prstGeom prst="rect">
            <a:avLst/>
          </a:prstGeom>
          <a:noFill/>
        </p:spPr>
        <p:txBody>
          <a:bodyPr wrap="square" rtlCol="0">
            <a:spAutoFit/>
          </a:bodyPr>
          <a:lstStyle/>
          <a:p>
            <a:pPr marL="342900" indent="-342900" hangingPunct="1">
              <a:lnSpc>
                <a:spcPct val="150000"/>
              </a:lnSpc>
              <a:spcBef>
                <a:spcPts val="600"/>
              </a:spcBef>
              <a:buClr>
                <a:schemeClr val="accent1"/>
              </a:buClr>
              <a:buSzPct val="100000"/>
              <a:buFontTx/>
              <a:buChar char=""/>
            </a:pP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R2</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值的统计学意义</a:t>
            </a:r>
            <a:endPar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更多关于此部分的信息，需参考方差分析（</a:t>
            </a:r>
            <a:r>
              <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Analysis of Variance, ANOVA</a:t>
            </a: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endParaRPr 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4" name="Picture 10" descr="âanova table r squareâçå¾çæç´¢ç»æ">
            <a:extLst>
              <a:ext uri="{FF2B5EF4-FFF2-40B4-BE49-F238E27FC236}">
                <a16:creationId xmlns:a16="http://schemas.microsoft.com/office/drawing/2014/main" id="{E5F7DCAE-7A28-41E5-B2C2-36CFD80B1D2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225"/>
          <a:stretch/>
        </p:blipFill>
        <p:spPr bwMode="auto">
          <a:xfrm>
            <a:off x="2976300" y="3325466"/>
            <a:ext cx="4041798" cy="293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9519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latin typeface="Times New Roman" panose="02020603050405020304" pitchFamily="18" charset="0"/>
                <a:ea typeface="宋体" panose="02010600030101010101" pitchFamily="2" charset="-122"/>
              </a:rPr>
              <a:t>Lasso</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Ridge</a:t>
            </a:r>
            <a:r>
              <a:rPr lang="zh-CN" altLang="en-US" dirty="0">
                <a:latin typeface="Times New Roman" panose="02020603050405020304" pitchFamily="18" charset="0"/>
                <a:ea typeface="宋体" panose="02010600030101010101" pitchFamily="2" charset="-122"/>
              </a:rPr>
              <a:t>回归</a:t>
            </a:r>
            <a:endParaRPr lang="en-US" dirty="0">
              <a:latin typeface="Times New Roman" panose="02020603050405020304" pitchFamily="18" charset="0"/>
              <a:ea typeface="宋体" panose="02010600030101010101" pitchFamily="2" charset="-122"/>
            </a:endParaRPr>
          </a:p>
        </p:txBody>
      </p:sp>
      <p:sp>
        <p:nvSpPr>
          <p:cNvPr id="22" name="Content Placeholder 2">
            <a:extLst>
              <a:ext uri="{FF2B5EF4-FFF2-40B4-BE49-F238E27FC236}">
                <a16:creationId xmlns:a16="http://schemas.microsoft.com/office/drawing/2014/main" id="{20456D85-8A4A-4C4F-85DB-ECDFC8C50443}"/>
              </a:ext>
            </a:extLst>
          </p:cNvPr>
          <p:cNvSpPr txBox="1">
            <a:spLocks/>
          </p:cNvSpPr>
          <p:nvPr/>
        </p:nvSpPr>
        <p:spPr>
          <a:xfrm>
            <a:off x="687106" y="4457271"/>
            <a:ext cx="6134801" cy="1971285"/>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 xmlns:ma14="http://schemas.microsoft.com/office/mac/drawingml/2011/main"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r>
              <a:rPr lang="en-US" altLang="zh-CN" sz="2000" dirty="0">
                <a:latin typeface="Times New Roman" panose="02020603050405020304" pitchFamily="18" charset="0"/>
              </a:rPr>
              <a:t>Lasso</a:t>
            </a:r>
            <a:r>
              <a:rPr lang="zh-CN" altLang="en-US" sz="2000" dirty="0">
                <a:latin typeface="Times New Roman" panose="02020603050405020304" pitchFamily="18" charset="0"/>
              </a:rPr>
              <a:t>：不重要的</a:t>
            </a:r>
            <a:r>
              <a:rPr lang="en-US" altLang="zh-CN" sz="2000" dirty="0">
                <a:latin typeface="Times New Roman" panose="02020603050405020304" pitchFamily="18" charset="0"/>
              </a:rPr>
              <a:t>features</a:t>
            </a:r>
            <a:r>
              <a:rPr lang="zh-CN" altLang="en-US" sz="2000" dirty="0">
                <a:latin typeface="Times New Roman" panose="02020603050405020304" pitchFamily="18" charset="0"/>
              </a:rPr>
              <a:t>（</a:t>
            </a:r>
            <a:r>
              <a:rPr lang="en-US" altLang="zh-CN" sz="2000" dirty="0">
                <a:latin typeface="Times New Roman" panose="02020603050405020304" pitchFamily="18" charset="0"/>
              </a:rPr>
              <a:t>x</a:t>
            </a:r>
            <a:r>
              <a:rPr lang="zh-CN" altLang="en-US" sz="2000" dirty="0">
                <a:latin typeface="Times New Roman" panose="02020603050405020304" pitchFamily="18" charset="0"/>
              </a:rPr>
              <a:t>）的参数（</a:t>
            </a:r>
            <a:r>
              <a:rPr lang="en-US" altLang="zh-CN" sz="2000" dirty="0">
                <a:latin typeface="Times New Roman" panose="02020603050405020304" pitchFamily="18" charset="0"/>
              </a:rPr>
              <a:t>w</a:t>
            </a:r>
            <a:r>
              <a:rPr lang="zh-CN" altLang="en-US" sz="2000" dirty="0">
                <a:latin typeface="Times New Roman" panose="02020603050405020304" pitchFamily="18" charset="0"/>
              </a:rPr>
              <a:t>）为</a:t>
            </a:r>
            <a:r>
              <a:rPr lang="en-US" altLang="zh-CN" sz="2000" dirty="0">
                <a:latin typeface="Times New Roman" panose="02020603050405020304" pitchFamily="18" charset="0"/>
              </a:rPr>
              <a:t>0</a:t>
            </a:r>
          </a:p>
          <a:p>
            <a:r>
              <a:rPr lang="en-US" altLang="zh-CN" sz="2000" dirty="0">
                <a:latin typeface="Times New Roman" panose="02020603050405020304" pitchFamily="18" charset="0"/>
              </a:rPr>
              <a:t>Ridge</a:t>
            </a:r>
            <a:r>
              <a:rPr lang="zh-CN" altLang="en-US" sz="2000" dirty="0">
                <a:latin typeface="Times New Roman" panose="02020603050405020304" pitchFamily="18" charset="0"/>
              </a:rPr>
              <a:t>：不重要的</a:t>
            </a:r>
            <a:r>
              <a:rPr lang="en-US" altLang="zh-CN" sz="2000" dirty="0">
                <a:latin typeface="Times New Roman" panose="02020603050405020304" pitchFamily="18" charset="0"/>
              </a:rPr>
              <a:t>features</a:t>
            </a:r>
            <a:r>
              <a:rPr lang="zh-CN" altLang="en-US" sz="2000" dirty="0">
                <a:latin typeface="Times New Roman" panose="02020603050405020304" pitchFamily="18" charset="0"/>
              </a:rPr>
              <a:t>（</a:t>
            </a:r>
            <a:r>
              <a:rPr lang="en-US" altLang="zh-CN" sz="2000" dirty="0">
                <a:latin typeface="Times New Roman" panose="02020603050405020304" pitchFamily="18" charset="0"/>
              </a:rPr>
              <a:t>x</a:t>
            </a:r>
            <a:r>
              <a:rPr lang="zh-CN" altLang="en-US" sz="2000" dirty="0">
                <a:latin typeface="Times New Roman" panose="02020603050405020304" pitchFamily="18" charset="0"/>
              </a:rPr>
              <a:t>）的参数（</a:t>
            </a:r>
            <a:r>
              <a:rPr lang="en-US" altLang="zh-CN" sz="2000" dirty="0">
                <a:latin typeface="Times New Roman" panose="02020603050405020304" pitchFamily="18" charset="0"/>
              </a:rPr>
              <a:t>w</a:t>
            </a:r>
            <a:r>
              <a:rPr lang="zh-CN" altLang="en-US" sz="2000" dirty="0">
                <a:latin typeface="Times New Roman" panose="02020603050405020304" pitchFamily="18" charset="0"/>
              </a:rPr>
              <a:t>）为非常小的值</a:t>
            </a:r>
            <a:endParaRPr lang="en-US" sz="2000" dirty="0">
              <a:latin typeface="Times New Roman" panose="02020603050405020304" pitchFamily="18" charset="0"/>
            </a:endParaRPr>
          </a:p>
          <a:p>
            <a:r>
              <a:rPr lang="en-US" sz="2000" dirty="0">
                <a:latin typeface="Times New Roman" panose="02020603050405020304" pitchFamily="18" charset="0"/>
              </a:rPr>
              <a:t>Elastic Net</a:t>
            </a:r>
            <a:r>
              <a:rPr lang="zh-CN" altLang="en-US" sz="2000" dirty="0">
                <a:latin typeface="Times New Roman" panose="02020603050405020304" pitchFamily="18" charset="0"/>
              </a:rPr>
              <a:t>：结合</a:t>
            </a:r>
            <a:r>
              <a:rPr lang="en-US" altLang="zh-CN" sz="2000" dirty="0">
                <a:latin typeface="Times New Roman" panose="02020603050405020304" pitchFamily="18" charset="0"/>
              </a:rPr>
              <a:t>Lasso</a:t>
            </a:r>
            <a:r>
              <a:rPr lang="zh-CN" altLang="en-US" sz="2000" dirty="0">
                <a:latin typeface="Times New Roman" panose="02020603050405020304" pitchFamily="18" charset="0"/>
              </a:rPr>
              <a:t>和</a:t>
            </a:r>
            <a:r>
              <a:rPr lang="en-US" altLang="zh-CN" sz="2000" dirty="0">
                <a:latin typeface="Times New Roman" panose="02020603050405020304" pitchFamily="18" charset="0"/>
              </a:rPr>
              <a:t>Ridge</a:t>
            </a:r>
            <a:endParaRPr lang="en-US" sz="2000" dirty="0">
              <a:latin typeface="Times New Roman" panose="02020603050405020304" pitchFamily="18" charset="0"/>
            </a:endParaRPr>
          </a:p>
        </p:txBody>
      </p:sp>
      <p:pic>
        <p:nvPicPr>
          <p:cNvPr id="23" name="Picture 22">
            <a:extLst>
              <a:ext uri="{FF2B5EF4-FFF2-40B4-BE49-F238E27FC236}">
                <a16:creationId xmlns:a16="http://schemas.microsoft.com/office/drawing/2014/main" id="{D3C6F133-7D55-44DF-9BB5-D2019F2B932D}"/>
              </a:ext>
            </a:extLst>
          </p:cNvPr>
          <p:cNvPicPr>
            <a:picLocks noChangeAspect="1"/>
          </p:cNvPicPr>
          <p:nvPr/>
        </p:nvPicPr>
        <p:blipFill rotWithShape="1">
          <a:blip r:embed="rId2"/>
          <a:srcRect l="21583" t="35102" r="56224" b="15647"/>
          <a:stretch/>
        </p:blipFill>
        <p:spPr>
          <a:xfrm>
            <a:off x="6944676" y="443784"/>
            <a:ext cx="4525818" cy="5649468"/>
          </a:xfrm>
          <a:prstGeom prst="rect">
            <a:avLst/>
          </a:prstGeom>
        </p:spPr>
      </p:pic>
      <p:grpSp>
        <p:nvGrpSpPr>
          <p:cNvPr id="4" name="Group 3">
            <a:extLst>
              <a:ext uri="{FF2B5EF4-FFF2-40B4-BE49-F238E27FC236}">
                <a16:creationId xmlns:a16="http://schemas.microsoft.com/office/drawing/2014/main" id="{E00F0FE0-42D2-408F-AFAC-8BCCA11CF1BF}"/>
              </a:ext>
            </a:extLst>
          </p:cNvPr>
          <p:cNvGrpSpPr/>
          <p:nvPr/>
        </p:nvGrpSpPr>
        <p:grpSpPr>
          <a:xfrm>
            <a:off x="809999" y="1873757"/>
            <a:ext cx="4831750" cy="2789522"/>
            <a:chOff x="612559" y="1474860"/>
            <a:chExt cx="5307116" cy="3259927"/>
          </a:xfrm>
        </p:grpSpPr>
        <p:sp>
          <p:nvSpPr>
            <p:cNvPr id="3" name="Rectangle 2">
              <a:extLst>
                <a:ext uri="{FF2B5EF4-FFF2-40B4-BE49-F238E27FC236}">
                  <a16:creationId xmlns:a16="http://schemas.microsoft.com/office/drawing/2014/main" id="{FC5878E8-7CF0-4B34-B73A-CFFBA3E594B3}"/>
                </a:ext>
              </a:extLst>
            </p:cNvPr>
            <p:cNvSpPr/>
            <p:nvPr/>
          </p:nvSpPr>
          <p:spPr>
            <a:xfrm>
              <a:off x="612559" y="1474860"/>
              <a:ext cx="5307116" cy="3259927"/>
            </a:xfrm>
            <a:prstGeom prst="rect">
              <a:avLst/>
            </a:prstGeom>
            <a:solidFill>
              <a:srgbClr val="FFFFFF"/>
            </a:solidFill>
            <a:ln w="15875" cap="rnd">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Century Gothic"/>
              </a:endParaRPr>
            </a:p>
          </p:txBody>
        </p:sp>
        <p:pic>
          <p:nvPicPr>
            <p:cNvPr id="24" name="Picture 2" descr="âlinear regression l1 l2âçå¾çæç´¢ç»æ">
              <a:extLst>
                <a:ext uri="{FF2B5EF4-FFF2-40B4-BE49-F238E27FC236}">
                  <a16:creationId xmlns:a16="http://schemas.microsoft.com/office/drawing/2014/main" id="{E7A2F79E-D3D5-41CB-9176-A832D37DB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00" y="1474860"/>
              <a:ext cx="4482399" cy="325992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0143514"/>
      </p:ext>
    </p:extLst>
  </p:cSld>
  <p:clrMapOvr>
    <a:masterClrMapping/>
  </p:clrMapOvr>
  <p:transition spd="med"/>
</p:sld>
</file>

<file path=ppt/theme/theme1.xml><?xml version="1.0" encoding="utf-8"?>
<a:theme xmlns:a="http://schemas.openxmlformats.org/drawingml/2006/main" name="引用">
  <a:themeElements>
    <a:clrScheme name="Quotable">
      <a:dk1>
        <a:srgbClr val="000000"/>
      </a:dk1>
      <a:lt1>
        <a:srgbClr val="212121"/>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fontScheme name="Quotable">
      <a:majorFont>
        <a:latin typeface="Helvetica"/>
        <a:ea typeface="Helvetica"/>
        <a:cs typeface="Helvetica"/>
      </a:majorFont>
      <a:minorFont>
        <a:latin typeface="Century Gothic"/>
        <a:ea typeface="Century Gothic"/>
        <a:cs typeface="Century Gothic"/>
      </a:minorFont>
    </a:fontScheme>
    <a:fmtScheme name="Quotab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3" id="{270206E0-21DD-8A4D-B4A5-55FA563975F9}" vid="{58C49D09-D628-AB47-BADA-1FDDA2C0A4D1}"/>
    </a:ext>
  </a:extLst>
</a:theme>
</file>

<file path=ppt/theme/theme2.xml><?xml version="1.0" encoding="utf-8"?>
<a:theme xmlns:a="http://schemas.openxmlformats.org/drawingml/2006/main" name="Quotable">
  <a:themeElements>
    <a:clrScheme name="Quotable">
      <a:dk1>
        <a:srgbClr val="000000"/>
      </a:dk1>
      <a:lt1>
        <a:srgbClr val="FFFFFF"/>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fontScheme name="Quotable">
      <a:majorFont>
        <a:latin typeface="Helvetica"/>
        <a:ea typeface="Helvetica"/>
        <a:cs typeface="Helvetica"/>
      </a:majorFont>
      <a:minorFont>
        <a:latin typeface="Century Gothic"/>
        <a:ea typeface="Century Gothic"/>
        <a:cs typeface="Century Gothic"/>
      </a:minorFont>
    </a:fontScheme>
    <a:fmtScheme name="Quotab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Quotable">
    <a:dk1>
      <a:srgbClr val="000000"/>
    </a:dk1>
    <a:lt1>
      <a:srgbClr val="212121"/>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6115</TotalTime>
  <Words>1911</Words>
  <Application>Microsoft Office PowerPoint</Application>
  <PresentationFormat>Widescreen</PresentationFormat>
  <Paragraphs>151</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Helvetica Neue</vt:lpstr>
      <vt:lpstr>LiHei Pro Medium</vt:lpstr>
      <vt:lpstr>Microsoft YaHei Light</vt:lpstr>
      <vt:lpstr>宋体</vt:lpstr>
      <vt:lpstr>Arial</vt:lpstr>
      <vt:lpstr>Cambria Math</vt:lpstr>
      <vt:lpstr>Century Gothic</vt:lpstr>
      <vt:lpstr>Helvetica</vt:lpstr>
      <vt:lpstr>Times New Roman</vt:lpstr>
      <vt:lpstr>Wingdings</vt:lpstr>
      <vt:lpstr>引用</vt:lpstr>
      <vt:lpstr>PowerPoint Presentation</vt:lpstr>
      <vt:lpstr>主要课程</vt:lpstr>
      <vt:lpstr>课程代码</vt:lpstr>
      <vt:lpstr>机器学习：回归 Machine learning: regression</vt:lpstr>
      <vt:lpstr>线性回归</vt:lpstr>
      <vt:lpstr>线性回归</vt:lpstr>
      <vt:lpstr>利用梯度下降法训练线性回归模型</vt:lpstr>
      <vt:lpstr>回归问题的主要评价指标</vt:lpstr>
      <vt:lpstr>Lasso和Ridge回归</vt:lpstr>
      <vt:lpstr>网格搜索回归 Grid Search for Regression</vt:lpstr>
      <vt:lpstr>其他回归类算法</vt:lpstr>
      <vt:lpstr>其他回归算法</vt:lpstr>
      <vt:lpstr>PowerPoint Presentation</vt:lpstr>
      <vt:lpstr>聚类与其他机器学习方法的联用</vt:lpstr>
      <vt:lpstr>聚类的关键：距离</vt:lpstr>
      <vt:lpstr>PowerPoint Presentation</vt:lpstr>
      <vt:lpstr>PowerPoint Presentation</vt:lpstr>
      <vt:lpstr>聚类的评判指标： 轮廓系数 （Silhouette Coefficient）</vt:lpstr>
      <vt:lpstr>聚类之后</vt:lpstr>
      <vt:lpstr>层次聚类 Agglomerative Clustering          Hierarchy Clustering</vt:lpstr>
      <vt:lpstr>类与类之间的距离，如何度量</vt:lpstr>
      <vt:lpstr>PowerPoint Presentation</vt:lpstr>
      <vt:lpstr>PowerPoint Presentation</vt:lpstr>
      <vt:lpstr>PowerPoint Presentation</vt:lpstr>
      <vt:lpstr>隔离森林</vt:lpstr>
      <vt:lpstr>代码样本：隔离森林 Code Demo: Isolation Forest</vt:lpstr>
      <vt:lpstr>关注我们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XXXXXXXXX</dc:title>
  <dc:creator>Windows User</dc:creator>
  <cp:lastModifiedBy>铎 张</cp:lastModifiedBy>
  <cp:revision>86</cp:revision>
  <dcterms:created xsi:type="dcterms:W3CDTF">2019-05-11T15:37:18Z</dcterms:created>
  <dcterms:modified xsi:type="dcterms:W3CDTF">2019-06-16T11:11:01Z</dcterms:modified>
</cp:coreProperties>
</file>